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47"/>
  </p:notesMasterIdLst>
  <p:handoutMasterIdLst>
    <p:handoutMasterId r:id="rId48"/>
  </p:handoutMasterIdLst>
  <p:sldIdLst>
    <p:sldId id="272" r:id="rId2"/>
    <p:sldId id="309" r:id="rId3"/>
    <p:sldId id="311" r:id="rId4"/>
    <p:sldId id="314" r:id="rId5"/>
    <p:sldId id="313" r:id="rId6"/>
    <p:sldId id="274" r:id="rId7"/>
    <p:sldId id="315" r:id="rId8"/>
    <p:sldId id="316" r:id="rId9"/>
    <p:sldId id="317" r:id="rId10"/>
    <p:sldId id="276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8" r:id="rId21"/>
    <p:sldId id="318" r:id="rId22"/>
    <p:sldId id="319" r:id="rId23"/>
    <p:sldId id="289" r:id="rId24"/>
    <p:sldId id="291" r:id="rId25"/>
    <p:sldId id="292" r:id="rId26"/>
    <p:sldId id="293" r:id="rId27"/>
    <p:sldId id="320" r:id="rId28"/>
    <p:sldId id="321" r:id="rId29"/>
    <p:sldId id="322" r:id="rId30"/>
    <p:sldId id="294" r:id="rId31"/>
    <p:sldId id="295" r:id="rId32"/>
    <p:sldId id="296" r:id="rId33"/>
    <p:sldId id="297" r:id="rId34"/>
    <p:sldId id="323" r:id="rId35"/>
    <p:sldId id="298" r:id="rId36"/>
    <p:sldId id="299" r:id="rId37"/>
    <p:sldId id="300" r:id="rId38"/>
    <p:sldId id="301" r:id="rId39"/>
    <p:sldId id="324" r:id="rId40"/>
    <p:sldId id="302" r:id="rId41"/>
    <p:sldId id="303" r:id="rId42"/>
    <p:sldId id="304" r:id="rId43"/>
    <p:sldId id="306" r:id="rId44"/>
    <p:sldId id="307" r:id="rId45"/>
    <p:sldId id="308" r:id="rId46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CC"/>
    <a:srgbClr val="94DADC"/>
    <a:srgbClr val="CAD9F2"/>
    <a:srgbClr val="C0D8F2"/>
    <a:srgbClr val="660066"/>
    <a:srgbClr val="00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9" autoAdjust="0"/>
    <p:restoredTop sz="94660"/>
  </p:normalViewPr>
  <p:slideViewPr>
    <p:cSldViewPr>
      <p:cViewPr varScale="1">
        <p:scale>
          <a:sx n="73" d="100"/>
          <a:sy n="73" d="100"/>
        </p:scale>
        <p:origin x="-12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9705D1F3-EDE5-4AEB-848E-98E5BAF105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9000B48-4129-4F03-ACA5-E58E0CCD2A4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59A0BA-FB1E-4101-9BF4-44ECA9574611}" type="slidenum">
              <a:rPr lang="sr-Cyrl-CS" smtClean="0"/>
              <a:pPr/>
              <a:t>23</a:t>
            </a:fld>
            <a:endParaRPr lang="sr-Cyrl-C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DC03A7-5C5E-4C07-9B84-078BE635EF0F}" type="slidenum">
              <a:rPr lang="sr-Cyrl-CS" smtClean="0"/>
              <a:pPr/>
              <a:t>36</a:t>
            </a:fld>
            <a:endParaRPr lang="sr-Cyrl-C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810F10-0CFE-463F-AA5B-39D852EFDF9E}" type="slidenum">
              <a:rPr lang="sr-Cyrl-CS" smtClean="0"/>
              <a:pPr/>
              <a:t>37</a:t>
            </a:fld>
            <a:endParaRPr lang="sr-Cyrl-C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321403-9B0E-4E70-B500-3FA96A36E40D}" type="slidenum">
              <a:rPr lang="sr-Cyrl-CS" smtClean="0"/>
              <a:pPr/>
              <a:t>38</a:t>
            </a:fld>
            <a:endParaRPr lang="sr-Cyrl-C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5F78BB-5468-40A8-9515-58D72AB2C13D}" type="slidenum">
              <a:rPr lang="sr-Cyrl-CS" smtClean="0"/>
              <a:pPr/>
              <a:t>40</a:t>
            </a:fld>
            <a:endParaRPr lang="sr-Cyrl-C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795CBA-4F00-4EF7-AD8E-D16C79C3E212}" type="slidenum">
              <a:rPr lang="sr-Cyrl-CS" smtClean="0"/>
              <a:pPr/>
              <a:t>41</a:t>
            </a:fld>
            <a:endParaRPr lang="sr-Cyrl-C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AD03C4-13D2-4F3D-A735-8FB3D4AD505F}" type="slidenum">
              <a:rPr lang="sr-Cyrl-CS" smtClean="0"/>
              <a:pPr/>
              <a:t>42</a:t>
            </a:fld>
            <a:endParaRPr lang="sr-Cyrl-C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017D93-40EB-4FEF-9BC1-77E816D07D85}" type="slidenum">
              <a:rPr lang="sr-Cyrl-CS" smtClean="0"/>
              <a:pPr/>
              <a:t>43</a:t>
            </a:fld>
            <a:endParaRPr lang="sr-Cyrl-C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7E04B8-D162-4906-ADE3-FF3628908FE8}" type="slidenum">
              <a:rPr lang="sr-Cyrl-CS" smtClean="0"/>
              <a:pPr/>
              <a:t>44</a:t>
            </a:fld>
            <a:endParaRPr lang="sr-Cyrl-C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69FD4E-6E6E-4F75-BDB4-386B17CA5262}" type="slidenum">
              <a:rPr lang="sr-Cyrl-CS" smtClean="0"/>
              <a:pPr/>
              <a:t>45</a:t>
            </a:fld>
            <a:endParaRPr lang="sr-Cyrl-C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1D0CD8-8743-4239-9950-982C239C4545}" type="slidenum">
              <a:rPr lang="sr-Cyrl-CS" smtClean="0"/>
              <a:pPr/>
              <a:t>24</a:t>
            </a:fld>
            <a:endParaRPr lang="sr-Cyrl-C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F0EA5-97F3-4F19-96EF-1458B7AB81E6}" type="slidenum">
              <a:rPr lang="sr-Cyrl-CS" smtClean="0"/>
              <a:pPr/>
              <a:t>25</a:t>
            </a:fld>
            <a:endParaRPr lang="sr-Cyrl-C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C984A-E65D-4D42-B078-13D822EB3F1D}" type="slidenum">
              <a:rPr lang="sr-Cyrl-CS" smtClean="0"/>
              <a:pPr/>
              <a:t>26</a:t>
            </a:fld>
            <a:endParaRPr lang="sr-Cyrl-C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17716-B402-487C-91E0-82244AC9C893}" type="slidenum">
              <a:rPr lang="sr-Cyrl-CS" smtClean="0"/>
              <a:pPr/>
              <a:t>30</a:t>
            </a:fld>
            <a:endParaRPr lang="sr-Cyrl-C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35F1A0-30A2-4994-9708-7612D0CDF5F8}" type="slidenum">
              <a:rPr lang="sr-Cyrl-CS" smtClean="0"/>
              <a:pPr/>
              <a:t>31</a:t>
            </a:fld>
            <a:endParaRPr lang="sr-Cyrl-C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B5713F-EE16-42D5-B03F-96BE4737629C}" type="slidenum">
              <a:rPr lang="sr-Cyrl-CS" smtClean="0"/>
              <a:pPr/>
              <a:t>32</a:t>
            </a:fld>
            <a:endParaRPr lang="sr-Cyrl-C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316EF8-880F-48E5-BA0B-138ED088976C}" type="slidenum">
              <a:rPr lang="sr-Cyrl-CS" smtClean="0"/>
              <a:pPr/>
              <a:t>33</a:t>
            </a:fld>
            <a:endParaRPr lang="sr-Cyrl-C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55F70-5BAA-4379-956F-C5F219AC5F49}" type="slidenum">
              <a:rPr lang="sr-Cyrl-CS" smtClean="0"/>
              <a:pPr/>
              <a:t>35</a:t>
            </a:fld>
            <a:endParaRPr lang="sr-Cyrl-C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sr-Cyrl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" name="Group 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246" name="Line 6"/>
            <p:cNvSpPr>
              <a:spLocks noChangeShapeType="1"/>
            </p:cNvSpPr>
            <p:nvPr userDrawn="1"/>
          </p:nvSpPr>
          <p:spPr bwMode="white">
            <a:xfrm>
              <a:off x="0" y="19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7" name="Line 7"/>
            <p:cNvSpPr>
              <a:spLocks noChangeShapeType="1"/>
            </p:cNvSpPr>
            <p:nvPr userDrawn="1"/>
          </p:nvSpPr>
          <p:spPr bwMode="white">
            <a:xfrm>
              <a:off x="0" y="38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8" name="Line 8"/>
            <p:cNvSpPr>
              <a:spLocks noChangeShapeType="1"/>
            </p:cNvSpPr>
            <p:nvPr userDrawn="1"/>
          </p:nvSpPr>
          <p:spPr bwMode="white">
            <a:xfrm>
              <a:off x="0" y="57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49" name="Line 9"/>
            <p:cNvSpPr>
              <a:spLocks noChangeShapeType="1"/>
            </p:cNvSpPr>
            <p:nvPr userDrawn="1"/>
          </p:nvSpPr>
          <p:spPr bwMode="white">
            <a:xfrm>
              <a:off x="0" y="76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Line 10"/>
            <p:cNvSpPr>
              <a:spLocks noChangeShapeType="1"/>
            </p:cNvSpPr>
            <p:nvPr userDrawn="1"/>
          </p:nvSpPr>
          <p:spPr bwMode="white">
            <a:xfrm>
              <a:off x="0" y="96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Line 11"/>
            <p:cNvSpPr>
              <a:spLocks noChangeShapeType="1"/>
            </p:cNvSpPr>
            <p:nvPr userDrawn="1"/>
          </p:nvSpPr>
          <p:spPr bwMode="white">
            <a:xfrm>
              <a:off x="0" y="115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Line 12"/>
            <p:cNvSpPr>
              <a:spLocks noChangeShapeType="1"/>
            </p:cNvSpPr>
            <p:nvPr userDrawn="1"/>
          </p:nvSpPr>
          <p:spPr bwMode="white">
            <a:xfrm>
              <a:off x="0" y="134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Line 13"/>
            <p:cNvSpPr>
              <a:spLocks noChangeShapeType="1"/>
            </p:cNvSpPr>
            <p:nvPr userDrawn="1"/>
          </p:nvSpPr>
          <p:spPr bwMode="white">
            <a:xfrm>
              <a:off x="0" y="153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Line 14"/>
            <p:cNvSpPr>
              <a:spLocks noChangeShapeType="1"/>
            </p:cNvSpPr>
            <p:nvPr userDrawn="1"/>
          </p:nvSpPr>
          <p:spPr bwMode="white">
            <a:xfrm>
              <a:off x="0" y="172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Line 15"/>
            <p:cNvSpPr>
              <a:spLocks noChangeShapeType="1"/>
            </p:cNvSpPr>
            <p:nvPr userDrawn="1"/>
          </p:nvSpPr>
          <p:spPr bwMode="white">
            <a:xfrm>
              <a:off x="0" y="192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6" name="Line 16"/>
            <p:cNvSpPr>
              <a:spLocks noChangeShapeType="1"/>
            </p:cNvSpPr>
            <p:nvPr userDrawn="1"/>
          </p:nvSpPr>
          <p:spPr bwMode="white">
            <a:xfrm>
              <a:off x="0" y="211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7" name="Line 17"/>
            <p:cNvSpPr>
              <a:spLocks noChangeShapeType="1"/>
            </p:cNvSpPr>
            <p:nvPr userDrawn="1"/>
          </p:nvSpPr>
          <p:spPr bwMode="white">
            <a:xfrm>
              <a:off x="0" y="230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8" name="Line 18"/>
            <p:cNvSpPr>
              <a:spLocks noChangeShapeType="1"/>
            </p:cNvSpPr>
            <p:nvPr userDrawn="1"/>
          </p:nvSpPr>
          <p:spPr bwMode="white">
            <a:xfrm>
              <a:off x="0" y="249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9" name="Line 19"/>
            <p:cNvSpPr>
              <a:spLocks noChangeShapeType="1"/>
            </p:cNvSpPr>
            <p:nvPr userDrawn="1"/>
          </p:nvSpPr>
          <p:spPr bwMode="white">
            <a:xfrm>
              <a:off x="0" y="268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0" name="Line 20"/>
            <p:cNvSpPr>
              <a:spLocks noChangeShapeType="1"/>
            </p:cNvSpPr>
            <p:nvPr userDrawn="1"/>
          </p:nvSpPr>
          <p:spPr bwMode="white">
            <a:xfrm>
              <a:off x="0" y="288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Line 21"/>
            <p:cNvSpPr>
              <a:spLocks noChangeShapeType="1"/>
            </p:cNvSpPr>
            <p:nvPr userDrawn="1"/>
          </p:nvSpPr>
          <p:spPr bwMode="white">
            <a:xfrm>
              <a:off x="0" y="307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Line 22"/>
            <p:cNvSpPr>
              <a:spLocks noChangeShapeType="1"/>
            </p:cNvSpPr>
            <p:nvPr userDrawn="1"/>
          </p:nvSpPr>
          <p:spPr bwMode="white">
            <a:xfrm>
              <a:off x="0" y="326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Line 23"/>
            <p:cNvSpPr>
              <a:spLocks noChangeShapeType="1"/>
            </p:cNvSpPr>
            <p:nvPr userDrawn="1"/>
          </p:nvSpPr>
          <p:spPr bwMode="white">
            <a:xfrm>
              <a:off x="0" y="3456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4" name="Line 24"/>
            <p:cNvSpPr>
              <a:spLocks noChangeShapeType="1"/>
            </p:cNvSpPr>
            <p:nvPr userDrawn="1"/>
          </p:nvSpPr>
          <p:spPr bwMode="white">
            <a:xfrm>
              <a:off x="0" y="3648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5" name="Line 25"/>
            <p:cNvSpPr>
              <a:spLocks noChangeShapeType="1"/>
            </p:cNvSpPr>
            <p:nvPr userDrawn="1"/>
          </p:nvSpPr>
          <p:spPr bwMode="white">
            <a:xfrm>
              <a:off x="0" y="3840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6" name="Line 26"/>
            <p:cNvSpPr>
              <a:spLocks noChangeShapeType="1"/>
            </p:cNvSpPr>
            <p:nvPr userDrawn="1"/>
          </p:nvSpPr>
          <p:spPr bwMode="white">
            <a:xfrm>
              <a:off x="0" y="4032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7" name="Line 27"/>
            <p:cNvSpPr>
              <a:spLocks noChangeShapeType="1"/>
            </p:cNvSpPr>
            <p:nvPr userDrawn="1"/>
          </p:nvSpPr>
          <p:spPr bwMode="white">
            <a:xfrm>
              <a:off x="0" y="4224"/>
              <a:ext cx="5760" cy="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8" name="Line 28"/>
            <p:cNvSpPr>
              <a:spLocks noChangeShapeType="1"/>
            </p:cNvSpPr>
            <p:nvPr userDrawn="1"/>
          </p:nvSpPr>
          <p:spPr bwMode="white">
            <a:xfrm>
              <a:off x="19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9" name="Line 29"/>
            <p:cNvSpPr>
              <a:spLocks noChangeShapeType="1"/>
            </p:cNvSpPr>
            <p:nvPr userDrawn="1"/>
          </p:nvSpPr>
          <p:spPr bwMode="white">
            <a:xfrm>
              <a:off x="38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0" name="Line 30"/>
            <p:cNvSpPr>
              <a:spLocks noChangeShapeType="1"/>
            </p:cNvSpPr>
            <p:nvPr userDrawn="1"/>
          </p:nvSpPr>
          <p:spPr bwMode="white">
            <a:xfrm>
              <a:off x="57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1" name="Line 31"/>
            <p:cNvSpPr>
              <a:spLocks noChangeShapeType="1"/>
            </p:cNvSpPr>
            <p:nvPr userDrawn="1"/>
          </p:nvSpPr>
          <p:spPr bwMode="white">
            <a:xfrm>
              <a:off x="76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2" name="Line 32"/>
            <p:cNvSpPr>
              <a:spLocks noChangeShapeType="1"/>
            </p:cNvSpPr>
            <p:nvPr userDrawn="1"/>
          </p:nvSpPr>
          <p:spPr bwMode="white">
            <a:xfrm>
              <a:off x="96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3" name="Line 33"/>
            <p:cNvSpPr>
              <a:spLocks noChangeShapeType="1"/>
            </p:cNvSpPr>
            <p:nvPr userDrawn="1"/>
          </p:nvSpPr>
          <p:spPr bwMode="white">
            <a:xfrm>
              <a:off x="115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4" name="Line 34"/>
            <p:cNvSpPr>
              <a:spLocks noChangeShapeType="1"/>
            </p:cNvSpPr>
            <p:nvPr userDrawn="1"/>
          </p:nvSpPr>
          <p:spPr bwMode="white">
            <a:xfrm>
              <a:off x="134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5" name="Line 35"/>
            <p:cNvSpPr>
              <a:spLocks noChangeShapeType="1"/>
            </p:cNvSpPr>
            <p:nvPr userDrawn="1"/>
          </p:nvSpPr>
          <p:spPr bwMode="white">
            <a:xfrm>
              <a:off x="153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6" name="Line 36"/>
            <p:cNvSpPr>
              <a:spLocks noChangeShapeType="1"/>
            </p:cNvSpPr>
            <p:nvPr userDrawn="1"/>
          </p:nvSpPr>
          <p:spPr bwMode="white">
            <a:xfrm>
              <a:off x="172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7" name="Line 37"/>
            <p:cNvSpPr>
              <a:spLocks noChangeShapeType="1"/>
            </p:cNvSpPr>
            <p:nvPr userDrawn="1"/>
          </p:nvSpPr>
          <p:spPr bwMode="white">
            <a:xfrm>
              <a:off x="192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8" name="Line 38"/>
            <p:cNvSpPr>
              <a:spLocks noChangeShapeType="1"/>
            </p:cNvSpPr>
            <p:nvPr userDrawn="1"/>
          </p:nvSpPr>
          <p:spPr bwMode="white">
            <a:xfrm>
              <a:off x="211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79" name="Line 39"/>
            <p:cNvSpPr>
              <a:spLocks noChangeShapeType="1"/>
            </p:cNvSpPr>
            <p:nvPr userDrawn="1"/>
          </p:nvSpPr>
          <p:spPr bwMode="white">
            <a:xfrm>
              <a:off x="230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0" name="Line 40"/>
            <p:cNvSpPr>
              <a:spLocks noChangeShapeType="1"/>
            </p:cNvSpPr>
            <p:nvPr userDrawn="1"/>
          </p:nvSpPr>
          <p:spPr bwMode="white">
            <a:xfrm>
              <a:off x="249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1" name="Line 41"/>
            <p:cNvSpPr>
              <a:spLocks noChangeShapeType="1"/>
            </p:cNvSpPr>
            <p:nvPr userDrawn="1"/>
          </p:nvSpPr>
          <p:spPr bwMode="white">
            <a:xfrm>
              <a:off x="268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2" name="Line 42"/>
            <p:cNvSpPr>
              <a:spLocks noChangeShapeType="1"/>
            </p:cNvSpPr>
            <p:nvPr userDrawn="1"/>
          </p:nvSpPr>
          <p:spPr bwMode="white">
            <a:xfrm>
              <a:off x="288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3" name="Line 43"/>
            <p:cNvSpPr>
              <a:spLocks noChangeShapeType="1"/>
            </p:cNvSpPr>
            <p:nvPr userDrawn="1"/>
          </p:nvSpPr>
          <p:spPr bwMode="white">
            <a:xfrm>
              <a:off x="307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4" name="Line 44"/>
            <p:cNvSpPr>
              <a:spLocks noChangeShapeType="1"/>
            </p:cNvSpPr>
            <p:nvPr userDrawn="1"/>
          </p:nvSpPr>
          <p:spPr bwMode="white">
            <a:xfrm>
              <a:off x="326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5" name="Line 45"/>
            <p:cNvSpPr>
              <a:spLocks noChangeShapeType="1"/>
            </p:cNvSpPr>
            <p:nvPr userDrawn="1"/>
          </p:nvSpPr>
          <p:spPr bwMode="white">
            <a:xfrm>
              <a:off x="345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6" name="Line 46"/>
            <p:cNvSpPr>
              <a:spLocks noChangeShapeType="1"/>
            </p:cNvSpPr>
            <p:nvPr userDrawn="1"/>
          </p:nvSpPr>
          <p:spPr bwMode="white">
            <a:xfrm>
              <a:off x="364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7" name="Line 47"/>
            <p:cNvSpPr>
              <a:spLocks noChangeShapeType="1"/>
            </p:cNvSpPr>
            <p:nvPr userDrawn="1"/>
          </p:nvSpPr>
          <p:spPr bwMode="white">
            <a:xfrm>
              <a:off x="384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8" name="Line 48"/>
            <p:cNvSpPr>
              <a:spLocks noChangeShapeType="1"/>
            </p:cNvSpPr>
            <p:nvPr userDrawn="1"/>
          </p:nvSpPr>
          <p:spPr bwMode="white">
            <a:xfrm>
              <a:off x="403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89" name="Line 49"/>
            <p:cNvSpPr>
              <a:spLocks noChangeShapeType="1"/>
            </p:cNvSpPr>
            <p:nvPr userDrawn="1"/>
          </p:nvSpPr>
          <p:spPr bwMode="white">
            <a:xfrm>
              <a:off x="422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0" name="Line 50"/>
            <p:cNvSpPr>
              <a:spLocks noChangeShapeType="1"/>
            </p:cNvSpPr>
            <p:nvPr userDrawn="1"/>
          </p:nvSpPr>
          <p:spPr bwMode="white">
            <a:xfrm>
              <a:off x="441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1" name="Line 51"/>
            <p:cNvSpPr>
              <a:spLocks noChangeShapeType="1"/>
            </p:cNvSpPr>
            <p:nvPr userDrawn="1"/>
          </p:nvSpPr>
          <p:spPr bwMode="white">
            <a:xfrm>
              <a:off x="460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2" name="Line 52"/>
            <p:cNvSpPr>
              <a:spLocks noChangeShapeType="1"/>
            </p:cNvSpPr>
            <p:nvPr userDrawn="1"/>
          </p:nvSpPr>
          <p:spPr bwMode="white">
            <a:xfrm>
              <a:off x="4800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Line 53"/>
            <p:cNvSpPr>
              <a:spLocks noChangeShapeType="1"/>
            </p:cNvSpPr>
            <p:nvPr userDrawn="1"/>
          </p:nvSpPr>
          <p:spPr bwMode="white">
            <a:xfrm>
              <a:off x="4992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4" name="Line 54"/>
            <p:cNvSpPr>
              <a:spLocks noChangeShapeType="1"/>
            </p:cNvSpPr>
            <p:nvPr userDrawn="1"/>
          </p:nvSpPr>
          <p:spPr bwMode="white">
            <a:xfrm>
              <a:off x="5184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5" name="Line 55"/>
            <p:cNvSpPr>
              <a:spLocks noChangeShapeType="1"/>
            </p:cNvSpPr>
            <p:nvPr userDrawn="1"/>
          </p:nvSpPr>
          <p:spPr bwMode="white">
            <a:xfrm>
              <a:off x="5376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6" name="Line 56"/>
            <p:cNvSpPr>
              <a:spLocks noChangeShapeType="1"/>
            </p:cNvSpPr>
            <p:nvPr userDrawn="1"/>
          </p:nvSpPr>
          <p:spPr bwMode="white">
            <a:xfrm>
              <a:off x="5568" y="0"/>
              <a:ext cx="0" cy="4320"/>
            </a:xfrm>
            <a:prstGeom prst="line">
              <a:avLst/>
            </a:prstGeom>
            <a:noFill/>
            <a:ln w="9525">
              <a:pattFill prst="pct30">
                <a:fgClr>
                  <a:schemeClr val="folHlink"/>
                </a:fgClr>
                <a:bgClr>
                  <a:schemeClr val="bg1"/>
                </a:bgClr>
              </a:patt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9220" name="Group 4"/>
            <p:cNvGrpSpPr>
              <a:grpSpLocks/>
            </p:cNvGrpSpPr>
            <p:nvPr/>
          </p:nvGrpSpPr>
          <p:grpSpPr bwMode="auto">
            <a:xfrm>
              <a:off x="0" y="192"/>
              <a:ext cx="5760" cy="4032"/>
              <a:chOff x="0" y="192"/>
              <a:chExt cx="5760" cy="4032"/>
            </a:xfrm>
          </p:grpSpPr>
          <p:sp>
            <p:nvSpPr>
              <p:cNvPr id="9221" name="Line 5"/>
              <p:cNvSpPr>
                <a:spLocks noChangeShapeType="1"/>
              </p:cNvSpPr>
              <p:nvPr/>
            </p:nvSpPr>
            <p:spPr bwMode="white">
              <a:xfrm>
                <a:off x="0" y="19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2" name="Line 6"/>
              <p:cNvSpPr>
                <a:spLocks noChangeShapeType="1"/>
              </p:cNvSpPr>
              <p:nvPr/>
            </p:nvSpPr>
            <p:spPr bwMode="white">
              <a:xfrm>
                <a:off x="0" y="38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white">
              <a:xfrm>
                <a:off x="0" y="57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4" name="Line 8"/>
              <p:cNvSpPr>
                <a:spLocks noChangeShapeType="1"/>
              </p:cNvSpPr>
              <p:nvPr/>
            </p:nvSpPr>
            <p:spPr bwMode="white">
              <a:xfrm>
                <a:off x="0" y="76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5" name="Line 9"/>
              <p:cNvSpPr>
                <a:spLocks noChangeShapeType="1"/>
              </p:cNvSpPr>
              <p:nvPr/>
            </p:nvSpPr>
            <p:spPr bwMode="white">
              <a:xfrm>
                <a:off x="0" y="96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6" name="Line 10"/>
              <p:cNvSpPr>
                <a:spLocks noChangeShapeType="1"/>
              </p:cNvSpPr>
              <p:nvPr/>
            </p:nvSpPr>
            <p:spPr bwMode="white">
              <a:xfrm>
                <a:off x="0" y="115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7" name="Line 11"/>
              <p:cNvSpPr>
                <a:spLocks noChangeShapeType="1"/>
              </p:cNvSpPr>
              <p:nvPr/>
            </p:nvSpPr>
            <p:spPr bwMode="white">
              <a:xfrm>
                <a:off x="0" y="134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8" name="Line 12"/>
              <p:cNvSpPr>
                <a:spLocks noChangeShapeType="1"/>
              </p:cNvSpPr>
              <p:nvPr/>
            </p:nvSpPr>
            <p:spPr bwMode="white">
              <a:xfrm>
                <a:off x="0" y="153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29" name="Line 13"/>
              <p:cNvSpPr>
                <a:spLocks noChangeShapeType="1"/>
              </p:cNvSpPr>
              <p:nvPr/>
            </p:nvSpPr>
            <p:spPr bwMode="white">
              <a:xfrm>
                <a:off x="0" y="172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0" name="Line 14"/>
              <p:cNvSpPr>
                <a:spLocks noChangeShapeType="1"/>
              </p:cNvSpPr>
              <p:nvPr/>
            </p:nvSpPr>
            <p:spPr bwMode="white">
              <a:xfrm>
                <a:off x="0" y="192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white">
              <a:xfrm>
                <a:off x="0" y="211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2" name="Line 16"/>
              <p:cNvSpPr>
                <a:spLocks noChangeShapeType="1"/>
              </p:cNvSpPr>
              <p:nvPr/>
            </p:nvSpPr>
            <p:spPr bwMode="white">
              <a:xfrm>
                <a:off x="0" y="230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3" name="Line 17"/>
              <p:cNvSpPr>
                <a:spLocks noChangeShapeType="1"/>
              </p:cNvSpPr>
              <p:nvPr/>
            </p:nvSpPr>
            <p:spPr bwMode="white">
              <a:xfrm>
                <a:off x="0" y="249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4" name="Line 18"/>
              <p:cNvSpPr>
                <a:spLocks noChangeShapeType="1"/>
              </p:cNvSpPr>
              <p:nvPr/>
            </p:nvSpPr>
            <p:spPr bwMode="white">
              <a:xfrm>
                <a:off x="0" y="268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5" name="Line 19"/>
              <p:cNvSpPr>
                <a:spLocks noChangeShapeType="1"/>
              </p:cNvSpPr>
              <p:nvPr/>
            </p:nvSpPr>
            <p:spPr bwMode="white">
              <a:xfrm>
                <a:off x="0" y="288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6" name="Line 20"/>
              <p:cNvSpPr>
                <a:spLocks noChangeShapeType="1"/>
              </p:cNvSpPr>
              <p:nvPr/>
            </p:nvSpPr>
            <p:spPr bwMode="white">
              <a:xfrm>
                <a:off x="0" y="307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7" name="Line 21"/>
              <p:cNvSpPr>
                <a:spLocks noChangeShapeType="1"/>
              </p:cNvSpPr>
              <p:nvPr/>
            </p:nvSpPr>
            <p:spPr bwMode="white">
              <a:xfrm>
                <a:off x="0" y="326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Line 22"/>
              <p:cNvSpPr>
                <a:spLocks noChangeShapeType="1"/>
              </p:cNvSpPr>
              <p:nvPr/>
            </p:nvSpPr>
            <p:spPr bwMode="white">
              <a:xfrm>
                <a:off x="0" y="3456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Line 23"/>
              <p:cNvSpPr>
                <a:spLocks noChangeShapeType="1"/>
              </p:cNvSpPr>
              <p:nvPr/>
            </p:nvSpPr>
            <p:spPr bwMode="white">
              <a:xfrm>
                <a:off x="0" y="3648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0" name="Line 24"/>
              <p:cNvSpPr>
                <a:spLocks noChangeShapeType="1"/>
              </p:cNvSpPr>
              <p:nvPr/>
            </p:nvSpPr>
            <p:spPr bwMode="white">
              <a:xfrm>
                <a:off x="0" y="3840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1" name="Line 25"/>
              <p:cNvSpPr>
                <a:spLocks noChangeShapeType="1"/>
              </p:cNvSpPr>
              <p:nvPr/>
            </p:nvSpPr>
            <p:spPr bwMode="white">
              <a:xfrm>
                <a:off x="0" y="4032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2" name="Line 26"/>
              <p:cNvSpPr>
                <a:spLocks noChangeShapeType="1"/>
              </p:cNvSpPr>
              <p:nvPr/>
            </p:nvSpPr>
            <p:spPr bwMode="white">
              <a:xfrm>
                <a:off x="0" y="4224"/>
                <a:ext cx="5760" cy="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243" name="Group 27"/>
            <p:cNvGrpSpPr>
              <a:grpSpLocks/>
            </p:cNvGrpSpPr>
            <p:nvPr/>
          </p:nvGrpSpPr>
          <p:grpSpPr bwMode="auto">
            <a:xfrm>
              <a:off x="192" y="0"/>
              <a:ext cx="5376" cy="4320"/>
              <a:chOff x="192" y="0"/>
              <a:chExt cx="5376" cy="4320"/>
            </a:xfrm>
          </p:grpSpPr>
          <p:sp>
            <p:nvSpPr>
              <p:cNvPr id="9244" name="Line 28"/>
              <p:cNvSpPr>
                <a:spLocks noChangeShapeType="1"/>
              </p:cNvSpPr>
              <p:nvPr/>
            </p:nvSpPr>
            <p:spPr bwMode="white">
              <a:xfrm>
                <a:off x="1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5" name="Line 29"/>
              <p:cNvSpPr>
                <a:spLocks noChangeShapeType="1"/>
              </p:cNvSpPr>
              <p:nvPr/>
            </p:nvSpPr>
            <p:spPr bwMode="white">
              <a:xfrm>
                <a:off x="3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Line 30"/>
              <p:cNvSpPr>
                <a:spLocks noChangeShapeType="1"/>
              </p:cNvSpPr>
              <p:nvPr/>
            </p:nvSpPr>
            <p:spPr bwMode="white">
              <a:xfrm>
                <a:off x="5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7" name="Line 31"/>
              <p:cNvSpPr>
                <a:spLocks noChangeShapeType="1"/>
              </p:cNvSpPr>
              <p:nvPr/>
            </p:nvSpPr>
            <p:spPr bwMode="white">
              <a:xfrm>
                <a:off x="7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8" name="Line 32"/>
              <p:cNvSpPr>
                <a:spLocks noChangeShapeType="1"/>
              </p:cNvSpPr>
              <p:nvPr/>
            </p:nvSpPr>
            <p:spPr bwMode="white">
              <a:xfrm>
                <a:off x="96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9" name="Line 33"/>
              <p:cNvSpPr>
                <a:spLocks noChangeShapeType="1"/>
              </p:cNvSpPr>
              <p:nvPr/>
            </p:nvSpPr>
            <p:spPr bwMode="white">
              <a:xfrm>
                <a:off x="115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0" name="Line 34"/>
              <p:cNvSpPr>
                <a:spLocks noChangeShapeType="1"/>
              </p:cNvSpPr>
              <p:nvPr/>
            </p:nvSpPr>
            <p:spPr bwMode="white">
              <a:xfrm>
                <a:off x="134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1" name="Line 35"/>
              <p:cNvSpPr>
                <a:spLocks noChangeShapeType="1"/>
              </p:cNvSpPr>
              <p:nvPr/>
            </p:nvSpPr>
            <p:spPr bwMode="white">
              <a:xfrm>
                <a:off x="153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2" name="Line 36"/>
              <p:cNvSpPr>
                <a:spLocks noChangeShapeType="1"/>
              </p:cNvSpPr>
              <p:nvPr/>
            </p:nvSpPr>
            <p:spPr bwMode="white">
              <a:xfrm>
                <a:off x="172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3" name="Line 37"/>
              <p:cNvSpPr>
                <a:spLocks noChangeShapeType="1"/>
              </p:cNvSpPr>
              <p:nvPr/>
            </p:nvSpPr>
            <p:spPr bwMode="white">
              <a:xfrm>
                <a:off x="192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4" name="Line 38"/>
              <p:cNvSpPr>
                <a:spLocks noChangeShapeType="1"/>
              </p:cNvSpPr>
              <p:nvPr/>
            </p:nvSpPr>
            <p:spPr bwMode="white">
              <a:xfrm>
                <a:off x="211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5" name="Line 39"/>
              <p:cNvSpPr>
                <a:spLocks noChangeShapeType="1"/>
              </p:cNvSpPr>
              <p:nvPr/>
            </p:nvSpPr>
            <p:spPr bwMode="white">
              <a:xfrm>
                <a:off x="230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6" name="Line 40"/>
              <p:cNvSpPr>
                <a:spLocks noChangeShapeType="1"/>
              </p:cNvSpPr>
              <p:nvPr/>
            </p:nvSpPr>
            <p:spPr bwMode="white">
              <a:xfrm>
                <a:off x="249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7" name="Line 41"/>
              <p:cNvSpPr>
                <a:spLocks noChangeShapeType="1"/>
              </p:cNvSpPr>
              <p:nvPr/>
            </p:nvSpPr>
            <p:spPr bwMode="white">
              <a:xfrm>
                <a:off x="268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8" name="Line 42"/>
              <p:cNvSpPr>
                <a:spLocks noChangeShapeType="1"/>
              </p:cNvSpPr>
              <p:nvPr/>
            </p:nvSpPr>
            <p:spPr bwMode="white">
              <a:xfrm>
                <a:off x="288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9" name="Line 43"/>
              <p:cNvSpPr>
                <a:spLocks noChangeShapeType="1"/>
              </p:cNvSpPr>
              <p:nvPr/>
            </p:nvSpPr>
            <p:spPr bwMode="white">
              <a:xfrm>
                <a:off x="307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0" name="Line 44"/>
              <p:cNvSpPr>
                <a:spLocks noChangeShapeType="1"/>
              </p:cNvSpPr>
              <p:nvPr/>
            </p:nvSpPr>
            <p:spPr bwMode="white">
              <a:xfrm>
                <a:off x="326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1" name="Line 45"/>
              <p:cNvSpPr>
                <a:spLocks noChangeShapeType="1"/>
              </p:cNvSpPr>
              <p:nvPr/>
            </p:nvSpPr>
            <p:spPr bwMode="white">
              <a:xfrm>
                <a:off x="345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2" name="Line 46"/>
              <p:cNvSpPr>
                <a:spLocks noChangeShapeType="1"/>
              </p:cNvSpPr>
              <p:nvPr/>
            </p:nvSpPr>
            <p:spPr bwMode="white">
              <a:xfrm>
                <a:off x="364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3" name="Line 47"/>
              <p:cNvSpPr>
                <a:spLocks noChangeShapeType="1"/>
              </p:cNvSpPr>
              <p:nvPr/>
            </p:nvSpPr>
            <p:spPr bwMode="white">
              <a:xfrm>
                <a:off x="384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4" name="Line 48"/>
              <p:cNvSpPr>
                <a:spLocks noChangeShapeType="1"/>
              </p:cNvSpPr>
              <p:nvPr/>
            </p:nvSpPr>
            <p:spPr bwMode="white">
              <a:xfrm>
                <a:off x="403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5" name="Line 49"/>
              <p:cNvSpPr>
                <a:spLocks noChangeShapeType="1"/>
              </p:cNvSpPr>
              <p:nvPr/>
            </p:nvSpPr>
            <p:spPr bwMode="white">
              <a:xfrm>
                <a:off x="422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6" name="Line 50"/>
              <p:cNvSpPr>
                <a:spLocks noChangeShapeType="1"/>
              </p:cNvSpPr>
              <p:nvPr/>
            </p:nvSpPr>
            <p:spPr bwMode="white">
              <a:xfrm>
                <a:off x="441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7" name="Line 51"/>
              <p:cNvSpPr>
                <a:spLocks noChangeShapeType="1"/>
              </p:cNvSpPr>
              <p:nvPr/>
            </p:nvSpPr>
            <p:spPr bwMode="white">
              <a:xfrm>
                <a:off x="460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8" name="Line 52"/>
              <p:cNvSpPr>
                <a:spLocks noChangeShapeType="1"/>
              </p:cNvSpPr>
              <p:nvPr/>
            </p:nvSpPr>
            <p:spPr bwMode="white">
              <a:xfrm>
                <a:off x="4800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69" name="Line 53"/>
              <p:cNvSpPr>
                <a:spLocks noChangeShapeType="1"/>
              </p:cNvSpPr>
              <p:nvPr/>
            </p:nvSpPr>
            <p:spPr bwMode="white">
              <a:xfrm>
                <a:off x="4992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0" name="Line 54"/>
              <p:cNvSpPr>
                <a:spLocks noChangeShapeType="1"/>
              </p:cNvSpPr>
              <p:nvPr/>
            </p:nvSpPr>
            <p:spPr bwMode="white">
              <a:xfrm>
                <a:off x="5184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1" name="Line 55"/>
              <p:cNvSpPr>
                <a:spLocks noChangeShapeType="1"/>
              </p:cNvSpPr>
              <p:nvPr/>
            </p:nvSpPr>
            <p:spPr bwMode="white">
              <a:xfrm>
                <a:off x="5376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72" name="Line 56"/>
              <p:cNvSpPr>
                <a:spLocks noChangeShapeType="1"/>
              </p:cNvSpPr>
              <p:nvPr/>
            </p:nvSpPr>
            <p:spPr bwMode="white">
              <a:xfrm>
                <a:off x="5568" y="0"/>
                <a:ext cx="0" cy="4320"/>
              </a:xfrm>
              <a:prstGeom prst="line">
                <a:avLst/>
              </a:prstGeom>
              <a:noFill/>
              <a:ln w="9525">
                <a:pattFill prst="pct30">
                  <a:fgClr>
                    <a:schemeClr val="folHlink"/>
                  </a:fgClr>
                  <a:bgClr>
                    <a:schemeClr val="bg1"/>
                  </a:bgClr>
                </a:patt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2852936"/>
            <a:ext cx="77724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Седативи</a:t>
            </a:r>
            <a:r>
              <a:rPr lang="sr-Cyrl-CS" sz="3200" dirty="0" smtClean="0"/>
              <a:t>, а</a:t>
            </a:r>
            <a:r>
              <a:rPr lang="ru-RU" sz="3200" dirty="0" smtClean="0"/>
              <a:t>нксиолитици</a:t>
            </a:r>
            <a:r>
              <a:rPr lang="sr-Cyrl-CS" sz="3200" dirty="0" smtClean="0"/>
              <a:t> и х</a:t>
            </a:r>
            <a:r>
              <a:rPr lang="ru-RU" sz="3200" dirty="0" smtClean="0"/>
              <a:t>ипнотици</a:t>
            </a:r>
            <a:br>
              <a:rPr lang="ru-RU" sz="3200" dirty="0" smtClean="0"/>
            </a:br>
            <a:r>
              <a:rPr lang="ru-RU" sz="3200" dirty="0" smtClean="0"/>
              <a:t>Анестетици и миорелаксанси</a:t>
            </a:r>
            <a:endParaRPr lang="en-US" sz="3200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581128"/>
            <a:ext cx="7110413" cy="1752600"/>
          </a:xfrm>
        </p:spPr>
        <p:txBody>
          <a:bodyPr/>
          <a:lstStyle/>
          <a:p>
            <a:endParaRPr lang="sr-Cyrl-CS" sz="1200" dirty="0"/>
          </a:p>
          <a:p>
            <a:endParaRPr lang="sr-Cyrl-CS" sz="1200" dirty="0"/>
          </a:p>
          <a:p>
            <a:pPr algn="r"/>
            <a:r>
              <a:rPr lang="sr-Cyrl-CS" dirty="0" smtClean="0"/>
              <a:t>Доц. </a:t>
            </a:r>
            <a:r>
              <a:rPr lang="sr-Cyrl-CS" dirty="0"/>
              <a:t>др </a:t>
            </a:r>
            <a:r>
              <a:rPr lang="sr-Cyrl-RS" dirty="0" smtClean="0"/>
              <a:t>Радиша Павловић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14290"/>
            <a:ext cx="5040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Несаница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484784"/>
            <a:ext cx="7772400" cy="4476750"/>
          </a:xfrm>
        </p:spPr>
        <p:txBody>
          <a:bodyPr/>
          <a:lstStyle/>
          <a:p>
            <a:pPr eaLnBrk="1" hangingPunct="1"/>
            <a:r>
              <a:rPr lang="sr-Cyrl-CS" altLang="ko-KR" dirty="0" smtClean="0"/>
              <a:t>Врсте:</a:t>
            </a:r>
          </a:p>
          <a:p>
            <a:pPr lvl="1"/>
            <a:r>
              <a:rPr lang="sr-Cyrl-CS" altLang="ko-KR" dirty="0" smtClean="0"/>
              <a:t>Повремена несаница </a:t>
            </a:r>
          </a:p>
          <a:p>
            <a:pPr lvl="1"/>
            <a:r>
              <a:rPr lang="sr-Cyrl-CS" altLang="ko-KR" dirty="0" smtClean="0"/>
              <a:t>Пролазна – неколико дана</a:t>
            </a:r>
          </a:p>
          <a:p>
            <a:pPr lvl="1"/>
            <a:r>
              <a:rPr lang="sr-Cyrl-CS" altLang="ko-KR" dirty="0" smtClean="0"/>
              <a:t>Краткотрајна несаница - &lt; 4 недеље</a:t>
            </a:r>
          </a:p>
          <a:p>
            <a:pPr lvl="1"/>
            <a:r>
              <a:rPr lang="sr-Cyrl-CS" altLang="ko-KR" dirty="0" smtClean="0"/>
              <a:t>Дуготрајна несаница - више од 1 месеца</a:t>
            </a:r>
          </a:p>
          <a:p>
            <a:pPr eaLnBrk="1" hangingPunct="1"/>
            <a:r>
              <a:rPr lang="sr-Cyrl-CS" altLang="ko-KR" dirty="0" smtClean="0"/>
              <a:t>Симптоми:</a:t>
            </a:r>
          </a:p>
          <a:p>
            <a:pPr lvl="1"/>
            <a:r>
              <a:rPr lang="sr-Cyrl-CS" altLang="ko-KR" sz="2000" dirty="0" smtClean="0"/>
              <a:t>Тешкоће приликом успављивања</a:t>
            </a:r>
            <a:endParaRPr lang="sr-Cyrl-CS" altLang="ko-KR" dirty="0" smtClean="0"/>
          </a:p>
          <a:p>
            <a:pPr lvl="1"/>
            <a:r>
              <a:rPr lang="sr-Cyrl-CS" altLang="ko-KR" sz="2000" dirty="0" smtClean="0"/>
              <a:t>Испрекидано спавање</a:t>
            </a:r>
            <a:endParaRPr lang="sr-Cyrl-CS" altLang="ko-KR" dirty="0" smtClean="0"/>
          </a:p>
          <a:p>
            <a:pPr lvl="1"/>
            <a:r>
              <a:rPr lang="sr-Cyrl-CS" altLang="ko-KR" sz="2000" dirty="0" smtClean="0"/>
              <a:t>Прерано буђење</a:t>
            </a:r>
          </a:p>
          <a:p>
            <a:pPr eaLnBrk="1" hangingPunct="1"/>
            <a:r>
              <a:rPr lang="sr-Cyrl-CS" altLang="ko-KR" dirty="0" smtClean="0"/>
              <a:t>Лечење:</a:t>
            </a:r>
          </a:p>
          <a:p>
            <a:pPr lvl="1" eaLnBrk="1" hangingPunct="1"/>
            <a:r>
              <a:rPr lang="sr-Cyrl-CS" dirty="0" smtClean="0"/>
              <a:t>Бензодиазепини</a:t>
            </a:r>
          </a:p>
          <a:p>
            <a:pPr lvl="1" eaLnBrk="1" hangingPunct="1"/>
            <a:r>
              <a:rPr lang="sr-Cyrl-CS" dirty="0" smtClean="0"/>
              <a:t>Барбитурати</a:t>
            </a:r>
          </a:p>
          <a:p>
            <a:pPr lvl="1" eaLnBrk="1" hangingPunct="1"/>
            <a:r>
              <a:rPr lang="sr-Cyrl-CS" dirty="0" smtClean="0">
                <a:cs typeface="Arial" pitchFamily="34" charset="0"/>
              </a:rPr>
              <a:t>Золпидем и залеплон</a:t>
            </a:r>
            <a:endParaRPr lang="sr-Cyrl-CS" altLang="ko-KR" sz="2400" dirty="0" smtClean="0"/>
          </a:p>
          <a:p>
            <a:pPr lvl="1" eaLnBrk="1" hangingPunct="1"/>
            <a:endParaRPr lang="sr-Cyrl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БЕНЗОДИАЗЕПИНИ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3238"/>
            <a:ext cx="8352927" cy="4476750"/>
          </a:xfrm>
        </p:spPr>
        <p:txBody>
          <a:bodyPr/>
          <a:lstStyle/>
          <a:p>
            <a:r>
              <a:rPr lang="ru-RU" altLang="en-US" dirty="0" smtClean="0"/>
              <a:t>Ублажавају несаницу ↓ латентног периода спавања и ↑ укупн</a:t>
            </a:r>
            <a:r>
              <a:rPr lang="sr-Cyrl-RS" altLang="en-US" dirty="0" smtClean="0"/>
              <a:t>ог</a:t>
            </a:r>
            <a:r>
              <a:rPr lang="ru-RU" altLang="en-US" dirty="0" smtClean="0"/>
              <a:t> времена спавања.</a:t>
            </a:r>
            <a:endParaRPr lang="sr-Latn-RS" dirty="0" smtClean="0"/>
          </a:p>
          <a:p>
            <a:pPr eaLnBrk="1" hangingPunct="1"/>
            <a:r>
              <a:rPr lang="sr-Cyrl-CS" dirty="0" smtClean="0"/>
              <a:t>Хлордиазепоксид</a:t>
            </a:r>
          </a:p>
          <a:p>
            <a:pPr eaLnBrk="1" hangingPunct="1"/>
            <a:r>
              <a:rPr lang="sr-Cyrl-CS" dirty="0" smtClean="0"/>
              <a:t>Диазепам, лоразепам, бромазепам, алпразолам, мидазолам</a:t>
            </a:r>
          </a:p>
          <a:p>
            <a:pPr eaLnBrk="1" hangingPunct="1"/>
            <a:endParaRPr lang="sr-Cyrl-CS" dirty="0" smtClean="0"/>
          </a:p>
          <a:p>
            <a:pPr eaLnBrk="1" hangingPunct="1"/>
            <a:r>
              <a:rPr lang="sr-Cyrl-CS" dirty="0" smtClean="0"/>
              <a:t>Смањују општу активност ЦНС-а: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dirty="0" smtClean="0"/>
              <a:t>	седација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sr-Cyrl-CS" dirty="0" smtClean="0"/>
              <a:t>поспаност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sr-Cyrl-CS" dirty="0" smtClean="0"/>
              <a:t>сан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sr-Cyrl-CS" dirty="0" smtClean="0"/>
              <a:t>кома</a:t>
            </a: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  <a:p>
            <a:pPr eaLnBrk="1" hangingPunct="1"/>
            <a:r>
              <a:rPr lang="sr-Cyrl-CS" dirty="0" smtClean="0"/>
              <a:t>Велика терапијска ширина - седативи избора!</a:t>
            </a: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smtClean="0"/>
              <a:t>Бензодиазепини – индикације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mtClean="0"/>
              <a:t>Анксиозност (анксиолитичко дејство)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/>
              <a:t>Несаница (хипнотичко дејство) 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нитразепам, флуразепам, 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/>
              <a:t>Спастичност (миорелаксантно дејство) 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диазепам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/>
              <a:t>Епилептички статус (антиконвулзивно дејство)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/>
              <a:t>Апстиненцијални синдром у алкохолизму</a:t>
            </a:r>
          </a:p>
          <a:p>
            <a:pPr eaLnBrk="1" hangingPunct="1">
              <a:lnSpc>
                <a:spcPct val="90000"/>
              </a:lnSpc>
            </a:pPr>
            <a:r>
              <a:rPr lang="sr-Cyrl-CS" smtClean="0"/>
              <a:t>Ендоскопски прегледи (свесна седација)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Мидазолам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dirty="0" smtClean="0"/>
              <a:t>Бензодиазепини - фармакокинетика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3238"/>
            <a:ext cx="8496944" cy="4476750"/>
          </a:xfrm>
        </p:spPr>
        <p:txBody>
          <a:bodyPr/>
          <a:lstStyle/>
          <a:p>
            <a:pPr marL="609600" indent="-609600" eaLnBrk="1" hangingPunct="1"/>
            <a:r>
              <a:rPr lang="en-US" dirty="0" err="1" smtClean="0"/>
              <a:t>Апсорпција</a:t>
            </a:r>
            <a:r>
              <a:rPr lang="sr-Latn-CS" dirty="0" smtClean="0"/>
              <a:t> / феномен редистрибуције</a:t>
            </a:r>
            <a:endParaRPr lang="en-US" dirty="0" smtClean="0"/>
          </a:p>
          <a:p>
            <a:pPr marL="609600" indent="-609600" eaLnBrk="1" hangingPunct="1"/>
            <a:r>
              <a:rPr lang="en-US" dirty="0" err="1" smtClean="0"/>
              <a:t>Метаболизам</a:t>
            </a:r>
            <a:endParaRPr lang="en-US" dirty="0" smtClean="0"/>
          </a:p>
          <a:p>
            <a:pPr marL="990600" lvl="1" indent="-646113" eaLnBrk="1" hangingPunct="1"/>
            <a:r>
              <a:rPr lang="sr-Latn-CS" sz="2400" dirty="0" smtClean="0"/>
              <a:t>Н-деметилдиазепам</a:t>
            </a:r>
            <a:endParaRPr lang="en-US" sz="2400" dirty="0" smtClean="0"/>
          </a:p>
          <a:p>
            <a:pPr marL="609600" indent="-609600" eaLnBrk="1" hangingPunct="1"/>
            <a:r>
              <a:rPr lang="en-US" dirty="0" err="1" smtClean="0"/>
              <a:t>Излучивање</a:t>
            </a:r>
            <a:endParaRPr lang="sr-Latn-CS" dirty="0" smtClean="0"/>
          </a:p>
          <a:p>
            <a:pPr marL="609600" indent="-609600" eaLnBrk="1" hangingPunct="1"/>
            <a:endParaRPr lang="sr-Latn-CS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u="sng" dirty="0" smtClean="0"/>
              <a:t>Ултракратко дејство</a:t>
            </a:r>
            <a:r>
              <a:rPr lang="sr-Latn-RS" u="sng" dirty="0" smtClean="0"/>
              <a:t> </a:t>
            </a:r>
            <a:r>
              <a:rPr lang="sr-Latn-CS" dirty="0" smtClean="0"/>
              <a:t>(</a:t>
            </a:r>
            <a:r>
              <a:rPr lang="sr-Cyrl-RS" dirty="0" smtClean="0"/>
              <a:t>триазолам, </a:t>
            </a:r>
            <a:r>
              <a:rPr lang="sr-Latn-CS" dirty="0" smtClean="0"/>
              <a:t>мидазолам)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Cyrl-RS" u="sng" dirty="0" smtClean="0"/>
              <a:t>Кратко</a:t>
            </a:r>
            <a:r>
              <a:rPr lang="sr-Latn-CS" u="sng" dirty="0" smtClean="0"/>
              <a:t> </a:t>
            </a:r>
            <a:r>
              <a:rPr lang="sr-Cyrl-RS" u="sng" dirty="0" smtClean="0"/>
              <a:t>дејство</a:t>
            </a:r>
            <a:r>
              <a:rPr lang="sr-Latn-RS" u="sng" dirty="0" smtClean="0"/>
              <a:t> </a:t>
            </a:r>
            <a:r>
              <a:rPr lang="sr-Cyrl-RS" dirty="0" smtClean="0"/>
              <a:t>(</a:t>
            </a:r>
            <a:r>
              <a:rPr lang="ru-RU" dirty="0" smtClean="0"/>
              <a:t>алпразолам,лоразепам)</a:t>
            </a:r>
            <a:endParaRPr lang="sr-Latn-CS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u="sng" dirty="0" smtClean="0"/>
              <a:t>Средње дуго дејство</a:t>
            </a:r>
            <a:r>
              <a:rPr lang="sr-Cyrl-RS" u="sng" dirty="0" smtClean="0"/>
              <a:t> </a:t>
            </a:r>
            <a:r>
              <a:rPr lang="sr-Latn-CS" dirty="0" smtClean="0"/>
              <a:t>(</a:t>
            </a:r>
            <a:r>
              <a:rPr lang="ru-RU" dirty="0" smtClean="0"/>
              <a:t>оксазепам, естазолам, темазепам</a:t>
            </a:r>
            <a:r>
              <a:rPr lang="sr-Latn-RS" dirty="0" smtClean="0"/>
              <a:t>,</a:t>
            </a:r>
            <a:r>
              <a:rPr lang="ru-RU" dirty="0" smtClean="0"/>
              <a:t> бромазепам</a:t>
            </a:r>
            <a:r>
              <a:rPr lang="sr-Latn-CS" dirty="0" smtClean="0"/>
              <a:t>)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sr-Latn-CS" u="sng" dirty="0" smtClean="0"/>
              <a:t>Дуго дејство</a:t>
            </a:r>
            <a:r>
              <a:rPr lang="sr-Cyrl-RS" u="sng" dirty="0" smtClean="0"/>
              <a:t> </a:t>
            </a:r>
            <a:r>
              <a:rPr lang="ru-RU" dirty="0" smtClean="0"/>
              <a:t>: </a:t>
            </a:r>
            <a:r>
              <a:rPr lang="sr-Latn-CS" dirty="0" smtClean="0"/>
              <a:t>(</a:t>
            </a:r>
            <a:r>
              <a:rPr lang="sr-Cyrl-RS" dirty="0" smtClean="0"/>
              <a:t>флуразепам</a:t>
            </a:r>
            <a:r>
              <a:rPr lang="sr-Latn-CS" dirty="0" smtClean="0"/>
              <a:t>, диазепам)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smtClean="0"/>
              <a:t>Бензодиазепини – нежељена дејства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Поспаност, слаба моторна координација, конфузија, губитак меморије</a:t>
            </a:r>
          </a:p>
          <a:p>
            <a:pPr eaLnBrk="1" hangingPunct="1"/>
            <a:r>
              <a:rPr lang="sr-Cyrl-CS" smtClean="0"/>
              <a:t>Халуцинације, замагљен вид, парадоксана ексцитација, гастроинтестиналне тегобе</a:t>
            </a:r>
          </a:p>
          <a:p>
            <a:pPr eaLnBrk="1" hangingPunct="1"/>
            <a:r>
              <a:rPr lang="sr-Cyrl-CS" smtClean="0"/>
              <a:t>Толеранција (укрштена!) – након 4 месеца</a:t>
            </a:r>
          </a:p>
          <a:p>
            <a:pPr eaLnBrk="1" hangingPunct="1"/>
            <a:r>
              <a:rPr lang="sr-Cyrl-CS" smtClean="0"/>
              <a:t>Зависност (психичка и физичка)</a:t>
            </a:r>
          </a:p>
          <a:p>
            <a:pPr eaLnBrk="1" hangingPunct="1"/>
            <a:endParaRPr lang="sr-Cyrl-CS" smtClean="0"/>
          </a:p>
          <a:p>
            <a:pPr eaLnBrk="1" hangingPunct="1"/>
            <a:r>
              <a:rPr lang="sr-Cyrl-CS" smtClean="0"/>
              <a:t>Апстиненцијални синдром: </a:t>
            </a:r>
            <a:endParaRPr lang="en-US" smtClean="0"/>
          </a:p>
          <a:p>
            <a:pPr lvl="1" eaLnBrk="1" hangingPunct="1"/>
            <a:r>
              <a:rPr lang="sr-Cyrl-CS" smtClean="0"/>
              <a:t>несаница, анксиозност, тремор, мишићна слабост, мучнина, хипералгезија, конвулзије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smtClean="0"/>
              <a:t>Бензодиазепини - упозорења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Интеракције: </a:t>
            </a:r>
            <a:endParaRPr lang="en-US" smtClean="0"/>
          </a:p>
          <a:p>
            <a:pPr lvl="1" eaLnBrk="1" hangingPunct="1"/>
            <a:r>
              <a:rPr lang="sr-Latn-CS" smtClean="0"/>
              <a:t>алкохол, други седативи, антипсихотици, антихистаминици, антиепилептици, опиоиди, антидепресиви</a:t>
            </a:r>
          </a:p>
          <a:p>
            <a:pPr eaLnBrk="1" hangingPunct="1"/>
            <a:r>
              <a:rPr lang="sr-Latn-CS" smtClean="0"/>
              <a:t>Контраиндикација: трудноћа</a:t>
            </a:r>
          </a:p>
          <a:p>
            <a:pPr eaLnBrk="1" hangingPunct="1"/>
            <a:r>
              <a:rPr lang="sr-Latn-CS" smtClean="0"/>
              <a:t>Тровање: флумазенил</a:t>
            </a:r>
          </a:p>
          <a:p>
            <a:pPr eaLnBrk="1" hangingPunct="1"/>
            <a:r>
              <a:rPr lang="sr-Latn-CS" smtClean="0"/>
              <a:t>Инверзни агонисти: </a:t>
            </a:r>
            <a:r>
              <a:rPr lang="el-GR" smtClean="0">
                <a:cs typeface="Arial" pitchFamily="34" charset="0"/>
              </a:rPr>
              <a:t>β</a:t>
            </a:r>
            <a:r>
              <a:rPr lang="sr-Latn-CS" smtClean="0">
                <a:cs typeface="Arial" pitchFamily="34" charset="0"/>
              </a:rPr>
              <a:t> карболини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 smtClean="0"/>
              <a:t>Бензодиазепини – принципи примене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Примена ‘’по потреби’’ </a:t>
            </a:r>
          </a:p>
          <a:p>
            <a:pPr lvl="1" eaLnBrk="1" hangingPunct="1"/>
            <a:r>
              <a:rPr lang="sr-Cyrl-CS" smtClean="0"/>
              <a:t>Профилакса акутне реакције</a:t>
            </a:r>
          </a:p>
          <a:p>
            <a:pPr eaLnBrk="1" hangingPunct="1"/>
            <a:r>
              <a:rPr lang="sr-Cyrl-CS" smtClean="0"/>
              <a:t>Терапија у трајању 1-7 дана </a:t>
            </a:r>
          </a:p>
          <a:p>
            <a:pPr lvl="1" eaLnBrk="1" hangingPunct="1"/>
            <a:r>
              <a:rPr lang="sr-Cyrl-CS" smtClean="0"/>
              <a:t>Акутна анксиозна реакција</a:t>
            </a:r>
          </a:p>
          <a:p>
            <a:pPr eaLnBrk="1" hangingPunct="1"/>
            <a:r>
              <a:rPr lang="sr-Cyrl-CS" smtClean="0"/>
              <a:t>Интермитентна примена (2-4 недеље)</a:t>
            </a:r>
          </a:p>
          <a:p>
            <a:pPr lvl="1" eaLnBrk="1" hangingPunct="1"/>
            <a:r>
              <a:rPr lang="sr-Cyrl-CS" smtClean="0"/>
              <a:t>Егзацербација генерализованог анксиозног поремећаја</a:t>
            </a:r>
          </a:p>
          <a:p>
            <a:pPr eaLnBrk="1" hangingPunct="1"/>
            <a:r>
              <a:rPr lang="sr-Cyrl-CS" smtClean="0"/>
              <a:t>Дуготрајна примена – без индикација!</a:t>
            </a:r>
          </a:p>
          <a:p>
            <a:pPr eaLnBrk="1" hangingPunct="1"/>
            <a:endParaRPr lang="sr-Cyrl-CS" smtClean="0"/>
          </a:p>
          <a:p>
            <a:pPr eaLnBrk="1" hangingPunct="1"/>
            <a:r>
              <a:rPr lang="sr-Cyrl-CS" smtClean="0">
                <a:cs typeface="Arial" pitchFamily="34" charset="0"/>
              </a:rPr>
              <a:t>Постепена обустава– 1/8 дозе на 2 недеље!</a:t>
            </a:r>
            <a:endParaRPr lang="sr-Cyrl-C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БУСПИРОН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Агониста пресинаптичких 5ХТ</a:t>
            </a:r>
            <a:r>
              <a:rPr lang="sr-Cyrl-CS" baseline="-25000" dirty="0" smtClean="0"/>
              <a:t>1а</a:t>
            </a:r>
            <a:r>
              <a:rPr lang="sr-Cyrl-CS" dirty="0" smtClean="0"/>
              <a:t> рецептора</a:t>
            </a:r>
          </a:p>
          <a:p>
            <a:pPr eaLnBrk="1" hangingPunct="1"/>
            <a:r>
              <a:rPr lang="sr-Cyrl-CS" dirty="0" smtClean="0"/>
              <a:t>Чист анксиолитик</a:t>
            </a:r>
          </a:p>
          <a:p>
            <a:pPr eaLnBrk="1" hangingPunct="1"/>
            <a:r>
              <a:rPr lang="sr-Cyrl-CS" dirty="0" smtClean="0"/>
              <a:t>Индикације:</a:t>
            </a:r>
            <a:endParaRPr lang="en-US" dirty="0" smtClean="0"/>
          </a:p>
          <a:p>
            <a:pPr lvl="1" eaLnBrk="1" hangingPunct="1"/>
            <a:r>
              <a:rPr lang="sr-Cyrl-CS" sz="2400" dirty="0" smtClean="0"/>
              <a:t>Генерализовани анксиозни поремећај</a:t>
            </a:r>
            <a:endParaRPr lang="en-US" sz="2400" dirty="0" smtClean="0"/>
          </a:p>
          <a:p>
            <a:pPr lvl="1" eaLnBrk="1" hangingPunct="1"/>
            <a:r>
              <a:rPr lang="sr-Cyrl-CS" sz="2400" dirty="0" smtClean="0"/>
              <a:t>Анксиозност у склопу депресије</a:t>
            </a:r>
          </a:p>
          <a:p>
            <a:pPr eaLnBrk="1" hangingPunct="1"/>
            <a:r>
              <a:rPr lang="sr-Cyrl-CS" dirty="0" smtClean="0"/>
              <a:t>Не изазива зависност</a:t>
            </a:r>
          </a:p>
          <a:p>
            <a:pPr eaLnBrk="1" hangingPunct="1"/>
            <a:r>
              <a:rPr lang="sr-Cyrl-CS" dirty="0" smtClean="0"/>
              <a:t>Недостатак: ефекат тек након 1-2 недеље</a:t>
            </a:r>
          </a:p>
          <a:p>
            <a:pPr eaLnBrk="1" hangingPunct="1">
              <a:buFont typeface="Wingdings" pitchFamily="2" charset="2"/>
              <a:buNone/>
            </a:pPr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БАРБИТУРАТИ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Фенобарбитал, пентабарбитал, тиопентон-На</a:t>
            </a:r>
          </a:p>
          <a:p>
            <a:pPr eaLnBrk="1" hangingPunct="1"/>
            <a:r>
              <a:rPr lang="sr-Cyrl-CS" smtClean="0"/>
              <a:t>Смањују општу активност ЦНС-а:</a:t>
            </a:r>
            <a:endParaRPr lang="en-US" smtClean="0"/>
          </a:p>
          <a:p>
            <a:pPr lvl="1" eaLnBrk="1" hangingPunct="1"/>
            <a:r>
              <a:rPr lang="sr-Cyrl-CS" smtClean="0">
                <a:cs typeface="Arial" pitchFamily="34" charset="0"/>
              </a:rPr>
              <a:t>седација</a:t>
            </a:r>
            <a:r>
              <a:rPr lang="sr-Cyrl-CS" smtClean="0">
                <a:cs typeface="Times New Roman" pitchFamily="18" charset="0"/>
              </a:rPr>
              <a:t>→</a:t>
            </a:r>
            <a:r>
              <a:rPr lang="sr-Cyrl-CS" smtClean="0">
                <a:cs typeface="Arial" pitchFamily="34" charset="0"/>
              </a:rPr>
              <a:t>анестезија</a:t>
            </a:r>
            <a:r>
              <a:rPr lang="sr-Cyrl-CS" smtClean="0">
                <a:cs typeface="Times New Roman" pitchFamily="18" charset="0"/>
              </a:rPr>
              <a:t>→</a:t>
            </a:r>
            <a:r>
              <a:rPr lang="sr-Cyrl-CS" smtClean="0">
                <a:cs typeface="Arial" pitchFamily="34" charset="0"/>
              </a:rPr>
              <a:t>депресија ЦНС и смрт</a:t>
            </a:r>
          </a:p>
          <a:p>
            <a:pPr eaLnBrk="1" hangingPunct="1"/>
            <a:r>
              <a:rPr lang="sr-Cyrl-CS" u="sng" smtClean="0"/>
              <a:t>Дејства</a:t>
            </a:r>
            <a:r>
              <a:rPr lang="sr-Cyrl-CS" smtClean="0"/>
              <a:t>: </a:t>
            </a:r>
            <a:endParaRPr lang="en-US" smtClean="0"/>
          </a:p>
          <a:p>
            <a:pPr lvl="1" eaLnBrk="1" hangingPunct="1"/>
            <a:r>
              <a:rPr lang="sr-Cyrl-CS" smtClean="0"/>
              <a:t>седативно, хипнотичко, анестетичко, антиконвулзивно</a:t>
            </a:r>
          </a:p>
          <a:p>
            <a:pPr eaLnBrk="1" hangingPunct="1"/>
            <a:r>
              <a:rPr lang="sr-Cyrl-CS" u="sng" smtClean="0"/>
              <a:t>Индикације</a:t>
            </a:r>
            <a:r>
              <a:rPr lang="sr-Cyrl-CS" smtClean="0"/>
              <a:t>: </a:t>
            </a:r>
            <a:endParaRPr lang="en-US" smtClean="0"/>
          </a:p>
          <a:p>
            <a:pPr lvl="1" eaLnBrk="1" hangingPunct="1"/>
            <a:r>
              <a:rPr lang="sr-Cyrl-CS" smtClean="0"/>
              <a:t>превенција епилептичних напада, лечење фебрилних конвулзија, анестезија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27384"/>
            <a:ext cx="7772400" cy="1143000"/>
          </a:xfrm>
        </p:spPr>
        <p:txBody>
          <a:bodyPr/>
          <a:lstStyle/>
          <a:p>
            <a:pPr eaLnBrk="1" hangingPunct="1"/>
            <a:r>
              <a:rPr lang="sr-Cyrl-CS" sz="3200" dirty="0" smtClean="0"/>
              <a:t>Барбитурати – нежељена дејства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412776"/>
            <a:ext cx="7772400" cy="4837212"/>
          </a:xfrm>
        </p:spPr>
        <p:txBody>
          <a:bodyPr/>
          <a:lstStyle/>
          <a:p>
            <a:pPr eaLnBrk="1" hangingPunct="1"/>
            <a:r>
              <a:rPr lang="sr-Cyrl-CS" dirty="0" smtClean="0"/>
              <a:t>Прекомерна седација, депресија, слабљење процеса мишљења и меморије, нистагмус, атаксија, индукција метаболизма</a:t>
            </a:r>
          </a:p>
          <a:p>
            <a:pPr eaLnBrk="1" hangingPunct="1"/>
            <a:r>
              <a:rPr lang="sr-Cyrl-CS" dirty="0" smtClean="0"/>
              <a:t>Тровање: </a:t>
            </a:r>
          </a:p>
          <a:p>
            <a:pPr lvl="1"/>
            <a:r>
              <a:rPr lang="sr-Cyrl-CS" dirty="0" smtClean="0"/>
              <a:t>поремећај свести (поспаност ... кома), депресија дисања, анурија, кардиоваскуларна инсуфицијенција</a:t>
            </a:r>
          </a:p>
          <a:p>
            <a:pPr eaLnBrk="1" hangingPunct="1"/>
            <a:r>
              <a:rPr lang="sr-Cyrl-CS" dirty="0" smtClean="0"/>
              <a:t>Толеранција</a:t>
            </a:r>
          </a:p>
          <a:p>
            <a:pPr eaLnBrk="1" hangingPunct="1"/>
            <a:r>
              <a:rPr lang="sr-Cyrl-CS" dirty="0" smtClean="0"/>
              <a:t>Контраиндикација: хепатична порфирија</a:t>
            </a:r>
          </a:p>
          <a:p>
            <a:pPr eaLnBrk="1" hangingPunct="1"/>
            <a:r>
              <a:rPr lang="sr-Cyrl-CS" dirty="0" smtClean="0"/>
              <a:t>Зависност (психичка и физичка)</a:t>
            </a:r>
          </a:p>
          <a:p>
            <a:pPr eaLnBrk="1" hangingPunct="1"/>
            <a:r>
              <a:rPr lang="sr-Cyrl-CS" dirty="0" smtClean="0"/>
              <a:t>Синдром обуставе: </a:t>
            </a:r>
            <a:endParaRPr lang="en-US" dirty="0" smtClean="0"/>
          </a:p>
          <a:p>
            <a:pPr lvl="1" eaLnBrk="1" hangingPunct="1"/>
            <a:r>
              <a:rPr lang="sr-Cyrl-CS" dirty="0" smtClean="0"/>
              <a:t>анксиозност, тремор, малаксалост, поремећај вида, делиријум, конвулзије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304800"/>
            <a:ext cx="7988498" cy="1143000"/>
          </a:xfrm>
        </p:spPr>
        <p:txBody>
          <a:bodyPr/>
          <a:lstStyle/>
          <a:p>
            <a:r>
              <a:rPr lang="sr-Cyrl-RS" dirty="0" smtClean="0"/>
              <a:t>Забринутост     Анксиозност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512" y="1773238"/>
            <a:ext cx="4390901" cy="4476750"/>
          </a:xfrm>
        </p:spPr>
        <p:txBody>
          <a:bodyPr/>
          <a:lstStyle/>
          <a:p>
            <a:r>
              <a:rPr lang="ru-RU" sz="1800" dirty="0" smtClean="0"/>
              <a:t>у</a:t>
            </a:r>
            <a:r>
              <a:rPr lang="ru-RU" sz="1800" dirty="0" smtClean="0"/>
              <a:t> </a:t>
            </a:r>
            <a:r>
              <a:rPr lang="ru-RU" sz="1800" dirty="0" smtClean="0"/>
              <a:t>нашим главама</a:t>
            </a:r>
          </a:p>
          <a:p>
            <a:r>
              <a:rPr lang="ru-RU" sz="1800" dirty="0" smtClean="0"/>
              <a:t>с</a:t>
            </a:r>
            <a:r>
              <a:rPr lang="ru-RU" sz="1800" dirty="0" smtClean="0"/>
              <a:t>пецифична</a:t>
            </a:r>
            <a:endParaRPr lang="ru-RU" sz="1800" dirty="0" smtClean="0"/>
          </a:p>
          <a:p>
            <a:r>
              <a:rPr lang="ru-RU" sz="1800" dirty="0" smtClean="0"/>
              <a:t>в</a:t>
            </a:r>
            <a:r>
              <a:rPr lang="ru-RU" sz="1800" dirty="0" smtClean="0"/>
              <a:t>ербално </a:t>
            </a:r>
            <a:r>
              <a:rPr lang="ru-RU" sz="1800" dirty="0" smtClean="0"/>
              <a:t>усмерена</a:t>
            </a:r>
          </a:p>
          <a:p>
            <a:r>
              <a:rPr lang="ru-RU" sz="1800" dirty="0" smtClean="0"/>
              <a:t>покреће </a:t>
            </a:r>
            <a:r>
              <a:rPr lang="ru-RU" sz="1800" dirty="0" smtClean="0"/>
              <a:t>решавање проблема</a:t>
            </a:r>
          </a:p>
          <a:p>
            <a:r>
              <a:rPr lang="ru-RU" sz="1800" dirty="0" smtClean="0"/>
              <a:t>блага </a:t>
            </a:r>
            <a:r>
              <a:rPr lang="ru-RU" sz="1800" dirty="0" smtClean="0"/>
              <a:t>емоционална узнемиреност</a:t>
            </a:r>
          </a:p>
          <a:p>
            <a:r>
              <a:rPr lang="ru-RU" sz="1800" dirty="0" smtClean="0"/>
              <a:t>узроковано </a:t>
            </a:r>
            <a:r>
              <a:rPr lang="ru-RU" sz="1800" dirty="0" smtClean="0"/>
              <a:t>реалнијим проблемима</a:t>
            </a:r>
          </a:p>
          <a:p>
            <a:r>
              <a:rPr lang="ru-RU" sz="1800" dirty="0" smtClean="0"/>
              <a:t>више </a:t>
            </a:r>
            <a:r>
              <a:rPr lang="ru-RU" sz="1800" dirty="0" smtClean="0"/>
              <a:t>се контролише</a:t>
            </a:r>
          </a:p>
          <a:p>
            <a:r>
              <a:rPr lang="ru-RU" sz="1800" dirty="0" smtClean="0"/>
              <a:t>привремено стање</a:t>
            </a:r>
          </a:p>
          <a:p>
            <a:r>
              <a:rPr lang="ru-RU" sz="1800" dirty="0" smtClean="0"/>
              <a:t>не утиче на лично и професионално функционисање</a:t>
            </a:r>
            <a:endParaRPr lang="en-US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9992" y="1773238"/>
            <a:ext cx="4392487" cy="4476750"/>
          </a:xfrm>
        </p:spPr>
        <p:txBody>
          <a:bodyPr/>
          <a:lstStyle/>
          <a:p>
            <a:r>
              <a:rPr lang="ru-RU" sz="1800" dirty="0" smtClean="0"/>
              <a:t>тело</a:t>
            </a:r>
          </a:p>
          <a:p>
            <a:r>
              <a:rPr lang="ru-RU" sz="1800" dirty="0" smtClean="0"/>
              <a:t>генерализована</a:t>
            </a:r>
          </a:p>
          <a:p>
            <a:r>
              <a:rPr lang="ru-RU" sz="1800" dirty="0" smtClean="0"/>
              <a:t>вербална мисао и менталне слике</a:t>
            </a:r>
          </a:p>
          <a:p>
            <a:r>
              <a:rPr lang="ru-RU" sz="1800" dirty="0" smtClean="0"/>
              <a:t>није продуктивна</a:t>
            </a:r>
          </a:p>
          <a:p>
            <a:r>
              <a:rPr lang="ru-RU" sz="1800" dirty="0" smtClean="0"/>
              <a:t>тежак емоционални поремећај</a:t>
            </a:r>
          </a:p>
          <a:p>
            <a:r>
              <a:rPr lang="ru-RU" sz="1800" dirty="0" smtClean="0"/>
              <a:t>углавном нереални узроци</a:t>
            </a:r>
          </a:p>
          <a:p>
            <a:r>
              <a:rPr lang="ru-RU" sz="1800" dirty="0" smtClean="0"/>
              <a:t>мање се контролише</a:t>
            </a:r>
          </a:p>
          <a:p>
            <a:r>
              <a:rPr lang="ru-RU" sz="1800" dirty="0" smtClean="0"/>
              <a:t>може потрајати</a:t>
            </a:r>
          </a:p>
          <a:p>
            <a:r>
              <a:rPr lang="ru-RU" sz="1800" dirty="0" smtClean="0"/>
              <a:t>утиче на лично и професионално функционисање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76672"/>
            <a:ext cx="8064822" cy="1143000"/>
          </a:xfrm>
        </p:spPr>
        <p:txBody>
          <a:bodyPr anchor="t"/>
          <a:lstStyle/>
          <a:p>
            <a:pPr algn="ctr"/>
            <a:r>
              <a:rPr kumimoji="0" lang="sr-Cyrl-RS" sz="4000" b="1" i="1" kern="1200" dirty="0" smtClean="0">
                <a:solidFill>
                  <a:srgbClr val="4BACC6">
                    <a:lumMod val="75000"/>
                  </a:srgbClr>
                </a:solidFill>
              </a:rPr>
              <a:t>“</a:t>
            </a:r>
            <a:r>
              <a:rPr kumimoji="0" lang="en-US" sz="4000" b="1" i="1" kern="1200" dirty="0" smtClean="0">
                <a:solidFill>
                  <a:srgbClr val="4BACC6">
                    <a:lumMod val="75000"/>
                  </a:srgbClr>
                </a:solidFill>
              </a:rPr>
              <a:t>Z</a:t>
            </a:r>
            <a:r>
              <a:rPr kumimoji="0" lang="sr-Cyrl-RS" sz="4000" b="1" i="1" kern="1200" dirty="0" smtClean="0">
                <a:solidFill>
                  <a:srgbClr val="4BACC6">
                    <a:lumMod val="75000"/>
                  </a:srgbClr>
                </a:solidFill>
              </a:rPr>
              <a:t>”</a:t>
            </a:r>
            <a:r>
              <a:rPr kumimoji="0" lang="en-US" sz="4000" b="1" i="1" kern="1200" dirty="0" smtClean="0">
                <a:solidFill>
                  <a:srgbClr val="4BACC6">
                    <a:lumMod val="75000"/>
                  </a:srgbClr>
                </a:solidFill>
              </a:rPr>
              <a:t>-</a:t>
            </a:r>
            <a:r>
              <a:rPr kumimoji="0" lang="sr-Cyrl-RS" sz="4000" b="1" i="1" kern="1200" dirty="0" smtClean="0">
                <a:solidFill>
                  <a:srgbClr val="4BACC6">
                    <a:lumMod val="75000"/>
                  </a:srgbClr>
                </a:solidFill>
              </a:rPr>
              <a:t> </a:t>
            </a:r>
            <a:r>
              <a:rPr lang="sr-Cyrl-RS" sz="2800" b="1" dirty="0" smtClean="0"/>
              <a:t>лекови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Cyrl-RS" sz="2800" dirty="0" smtClean="0"/>
              <a:t>З</a:t>
            </a:r>
            <a:r>
              <a:rPr lang="sr-Cyrl-CS" sz="2800" dirty="0" smtClean="0"/>
              <a:t>ОЛПИДЕМ И ЗАЛЕПЛОН и </a:t>
            </a:r>
            <a:r>
              <a:rPr lang="sr-Cyrl-RS" sz="2800" dirty="0" smtClean="0"/>
              <a:t>ЕЗОПИКЛОН</a:t>
            </a:r>
            <a:r>
              <a:rPr lang="sr-Cyrl-CS" sz="2800" dirty="0" smtClean="0"/>
              <a:t/>
            </a:r>
            <a:br>
              <a:rPr lang="sr-Cyrl-CS" sz="2800" dirty="0" smtClean="0"/>
            </a:br>
            <a:endParaRPr lang="sr-Cyrl-CS" sz="28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916832"/>
            <a:ext cx="7772400" cy="3312368"/>
          </a:xfrm>
        </p:spPr>
        <p:txBody>
          <a:bodyPr/>
          <a:lstStyle/>
          <a:p>
            <a:pPr eaLnBrk="1" hangingPunct="1"/>
            <a:r>
              <a:rPr lang="sr-Cyrl-CS" dirty="0" smtClean="0"/>
              <a:t>Седативи и хипнотици</a:t>
            </a:r>
          </a:p>
          <a:p>
            <a:pPr eaLnBrk="1" hangingPunct="1"/>
            <a:r>
              <a:rPr lang="sr-Cyrl-CS" dirty="0" smtClean="0"/>
              <a:t>Механизам дејства: </a:t>
            </a:r>
            <a:endParaRPr lang="en-US" dirty="0" smtClean="0"/>
          </a:p>
          <a:p>
            <a:pPr lvl="1" eaLnBrk="1" hangingPunct="1"/>
            <a:r>
              <a:rPr lang="ru-RU" sz="2400" dirty="0" smtClean="0"/>
              <a:t>селективно се вежу на ГАБА</a:t>
            </a:r>
            <a:r>
              <a:rPr lang="sr-Latn-RS" sz="2400" dirty="0" smtClean="0"/>
              <a:t> </a:t>
            </a:r>
            <a:r>
              <a:rPr lang="ru-RU" sz="2400" dirty="0" smtClean="0"/>
              <a:t>А рецепторе и ефикасно индукују поспаност</a:t>
            </a:r>
            <a:endParaRPr lang="sr-Latn-RS" sz="2400" dirty="0" smtClean="0"/>
          </a:p>
          <a:p>
            <a:pPr lvl="1" eaLnBrk="1" hangingPunct="1"/>
            <a:r>
              <a:rPr lang="sr-Cyrl-CS" sz="2400" dirty="0" smtClean="0"/>
              <a:t>бензодиазепински рецептори</a:t>
            </a:r>
          </a:p>
          <a:p>
            <a:pPr eaLnBrk="1" hangingPunct="1"/>
            <a:r>
              <a:rPr lang="sr-Cyrl-CS" dirty="0" smtClean="0"/>
              <a:t>Употреба до 4 недеље</a:t>
            </a:r>
          </a:p>
          <a:p>
            <a:pPr eaLnBrk="1" hangingPunct="1"/>
            <a:r>
              <a:rPr lang="sr-Cyrl-CS" dirty="0" smtClean="0"/>
              <a:t>Золпидем и езопиклон – хронична несаница (3-6 месеци)</a:t>
            </a:r>
          </a:p>
          <a:p>
            <a:pPr eaLnBrk="1" hangingPunct="1"/>
            <a:endParaRPr lang="sr-Latn-RS" dirty="0" smtClean="0"/>
          </a:p>
          <a:p>
            <a:pPr eaLnBrk="1" hangingPunct="1"/>
            <a:endParaRPr lang="sr-Latn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sr-Cyrl-RS" sz="3600" b="1" i="1" kern="1200" dirty="0" smtClean="0">
                <a:solidFill>
                  <a:srgbClr val="4BACC6">
                    <a:lumMod val="75000"/>
                  </a:srgbClr>
                </a:solidFill>
              </a:rPr>
              <a:t>“</a:t>
            </a:r>
            <a:r>
              <a:rPr kumimoji="0" lang="en-US" sz="3600" b="1" i="1" kern="1200" dirty="0" smtClean="0">
                <a:solidFill>
                  <a:srgbClr val="4BACC6">
                    <a:lumMod val="75000"/>
                  </a:srgbClr>
                </a:solidFill>
              </a:rPr>
              <a:t>Z</a:t>
            </a:r>
            <a:r>
              <a:rPr kumimoji="0" lang="sr-Cyrl-RS" sz="3600" b="1" i="1" kern="1200" dirty="0" smtClean="0">
                <a:solidFill>
                  <a:srgbClr val="4BACC6">
                    <a:lumMod val="75000"/>
                  </a:srgbClr>
                </a:solidFill>
              </a:rPr>
              <a:t>”</a:t>
            </a:r>
            <a:r>
              <a:rPr kumimoji="0" lang="en-US" sz="3600" b="1" i="1" kern="1200" dirty="0" smtClean="0">
                <a:solidFill>
                  <a:srgbClr val="4BACC6">
                    <a:lumMod val="75000"/>
                  </a:srgbClr>
                </a:solidFill>
              </a:rPr>
              <a:t>-</a:t>
            </a:r>
            <a:r>
              <a:rPr kumimoji="0" lang="sr-Cyrl-RS" sz="3600" b="1" i="1" kern="1200" dirty="0" smtClean="0">
                <a:solidFill>
                  <a:srgbClr val="4BACC6">
                    <a:lumMod val="75000"/>
                  </a:srgbClr>
                </a:solidFill>
              </a:rPr>
              <a:t> </a:t>
            </a:r>
            <a:r>
              <a:rPr lang="sr-Cyrl-RS" sz="2400" b="1" dirty="0" smtClean="0"/>
              <a:t>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3238"/>
            <a:ext cx="8424935" cy="4476750"/>
          </a:xfrm>
        </p:spPr>
        <p:txBody>
          <a:bodyPr/>
          <a:lstStyle/>
          <a:p>
            <a:r>
              <a:rPr lang="sr-Cyrl-RS" dirty="0" smtClean="0"/>
              <a:t>Золпидем</a:t>
            </a:r>
          </a:p>
          <a:p>
            <a:pPr lvl="1"/>
            <a:r>
              <a:rPr lang="sr-Cyrl-RS" dirty="0" smtClean="0"/>
              <a:t>н</a:t>
            </a:r>
            <a:r>
              <a:rPr lang="sr-Cyrl-RS" dirty="0" smtClean="0"/>
              <a:t>а празан стомак – бржа апсорпција</a:t>
            </a:r>
          </a:p>
          <a:p>
            <a:pPr lvl="1"/>
            <a:r>
              <a:rPr lang="sr-Cyrl-RS" dirty="0" smtClean="0"/>
              <a:t>мали ризик од настанка седације у току дана</a:t>
            </a:r>
          </a:p>
          <a:p>
            <a:r>
              <a:rPr lang="sr-Cyrl-RS" dirty="0" smtClean="0"/>
              <a:t>Залеплон</a:t>
            </a:r>
            <a:endParaRPr lang="sr-Cyrl-RS" dirty="0" smtClean="0"/>
          </a:p>
          <a:p>
            <a:pPr lvl="1"/>
            <a:r>
              <a:rPr lang="sr-Cyrl-RS" dirty="0" smtClean="0"/>
              <a:t>ефекат не траје дуже од 4 сата</a:t>
            </a:r>
          </a:p>
          <a:p>
            <a:pPr lvl="1"/>
            <a:r>
              <a:rPr lang="sr-Cyrl-RS" dirty="0" smtClean="0"/>
              <a:t>н</a:t>
            </a:r>
            <a:r>
              <a:rPr lang="sr-Cyrl-RS" dirty="0" smtClean="0"/>
              <a:t>ајмањи ризик од свих седатива за настанак седације у току дана</a:t>
            </a:r>
          </a:p>
          <a:p>
            <a:pPr lvl="1"/>
            <a:r>
              <a:rPr lang="sr-Cyrl-RS" dirty="0" smtClean="0"/>
              <a:t>најмањи </a:t>
            </a:r>
            <a:r>
              <a:rPr lang="sr-Cyrl-RS" dirty="0" smtClean="0"/>
              <a:t>утицај на меморију и психомоторну функцију</a:t>
            </a:r>
          </a:p>
          <a:p>
            <a:r>
              <a:rPr lang="sr-Cyrl-RS" dirty="0" smtClean="0"/>
              <a:t>Езопиклон</a:t>
            </a:r>
          </a:p>
          <a:p>
            <a:pPr lvl="1"/>
            <a:r>
              <a:rPr lang="sr-Cyrl-RS" dirty="0" smtClean="0"/>
              <a:t>задржава ефикасност након 6 месеци употребе –одобрен од стране ФДА за дуготрајну употребу</a:t>
            </a:r>
          </a:p>
          <a:p>
            <a:pPr lvl="1"/>
            <a:endParaRPr lang="sr-Cyrl-R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ЛОКАЛНА АНЕСТЕЗИЈА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28800"/>
            <a:ext cx="7772400" cy="4476750"/>
          </a:xfrm>
        </p:spPr>
        <p:txBody>
          <a:bodyPr/>
          <a:lstStyle/>
          <a:p>
            <a:r>
              <a:rPr lang="ru-RU" sz="2200" dirty="0" smtClean="0"/>
              <a:t>Локални анестетици делују </a:t>
            </a:r>
            <a:r>
              <a:rPr lang="ru-RU" sz="2200" dirty="0" smtClean="0"/>
              <a:t>тако </a:t>
            </a:r>
            <a:r>
              <a:rPr lang="ru-RU" sz="2200" dirty="0" smtClean="0"/>
              <a:t>што изазивају реверзибилни блок спровођења дуж нервних </a:t>
            </a:r>
            <a:r>
              <a:rPr lang="ru-RU" sz="2200" dirty="0" smtClean="0"/>
              <a:t>влакана </a:t>
            </a:r>
            <a:endParaRPr lang="ru-RU" sz="2200" dirty="0" smtClean="0"/>
          </a:p>
          <a:p>
            <a:r>
              <a:rPr lang="ru-RU" sz="2200" dirty="0" smtClean="0"/>
              <a:t>разликују се по </a:t>
            </a:r>
            <a:r>
              <a:rPr lang="ru-RU" sz="2200" dirty="0" smtClean="0"/>
              <a:t>својој потенцији, токсичности, трајању деловања, стабилности, растворљивост у води и способности продирања кроз </a:t>
            </a:r>
            <a:r>
              <a:rPr lang="ru-RU" sz="2200" dirty="0" smtClean="0"/>
              <a:t>слузнице</a:t>
            </a:r>
            <a:endParaRPr lang="ru-RU" sz="2200" dirty="0" smtClean="0"/>
          </a:p>
          <a:p>
            <a:r>
              <a:rPr lang="sr-Cyrl-RS" sz="2200" dirty="0" smtClean="0"/>
              <a:t>узрокују </a:t>
            </a:r>
            <a:r>
              <a:rPr lang="sr-Cyrl-RS" sz="2200" dirty="0" smtClean="0"/>
              <a:t>дилатацију крвних судова. Додавањем вазоконстриктора као што је адреналин / епинефрин локалном анестетику смањује се проток крви  локално, успорава се  брзина апсорпције и тиме продужава анестетички ефекат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ЛОКАЛНА АНЕСТЕЗИЈА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2" y="1773238"/>
            <a:ext cx="8169305" cy="4476750"/>
          </a:xfrm>
        </p:spPr>
        <p:txBody>
          <a:bodyPr/>
          <a:lstStyle/>
          <a:p>
            <a:pPr eaLnBrk="1" hangingPunct="1"/>
            <a:r>
              <a:rPr lang="sr-Cyrl-CS" sz="2000" dirty="0" smtClean="0"/>
              <a:t>Врсте:</a:t>
            </a:r>
          </a:p>
          <a:p>
            <a:pPr lvl="1" eaLnBrk="1" hangingPunct="1"/>
            <a:r>
              <a:rPr lang="sr-Cyrl-CS" sz="2000" dirty="0" smtClean="0"/>
              <a:t>Површинска (на слузнице)</a:t>
            </a:r>
          </a:p>
          <a:p>
            <a:pPr lvl="1" eaLnBrk="1" hangingPunct="1"/>
            <a:r>
              <a:rPr lang="sr-Cyrl-CS" sz="2000" dirty="0" smtClean="0"/>
              <a:t>Инфилтрациона (у ткиво)</a:t>
            </a:r>
          </a:p>
          <a:p>
            <a:pPr lvl="1" eaLnBrk="1" hangingPunct="1"/>
            <a:r>
              <a:rPr lang="sr-Cyrl-CS" sz="2000" dirty="0" smtClean="0"/>
              <a:t>Спроводна (у близину нервних стабала)</a:t>
            </a:r>
          </a:p>
          <a:p>
            <a:pPr lvl="1" eaLnBrk="1" hangingPunct="1"/>
            <a:r>
              <a:rPr lang="sr-Cyrl-CS" sz="2000" dirty="0" smtClean="0"/>
              <a:t>Спинална (у субарахноидални простор)</a:t>
            </a:r>
          </a:p>
          <a:p>
            <a:pPr lvl="1" eaLnBrk="1" hangingPunct="1"/>
            <a:r>
              <a:rPr lang="sr-Cyrl-CS" sz="2000" dirty="0" smtClean="0"/>
              <a:t>Епидурална (у епидурални простор)</a:t>
            </a:r>
          </a:p>
          <a:p>
            <a:pPr eaLnBrk="1" hangingPunct="1"/>
            <a:r>
              <a:rPr lang="sr-Cyrl-CS" sz="2000" dirty="0" smtClean="0"/>
              <a:t>Анестезија почиње за 10 мин и траје 1 сат</a:t>
            </a:r>
          </a:p>
          <a:p>
            <a:pPr eaLnBrk="1" hangingPunct="1"/>
            <a:r>
              <a:rPr lang="sr-Cyrl-CS" sz="2000" dirty="0" smtClean="0"/>
              <a:t>Врсте:</a:t>
            </a:r>
          </a:p>
          <a:p>
            <a:pPr lvl="1" eaLnBrk="1" hangingPunct="1"/>
            <a:r>
              <a:rPr lang="sr-Cyrl-CS" dirty="0" smtClean="0"/>
              <a:t>Естри: прокаин, тетракаин</a:t>
            </a:r>
          </a:p>
          <a:p>
            <a:pPr lvl="1" eaLnBrk="1" hangingPunct="1"/>
            <a:r>
              <a:rPr lang="sr-Cyrl-CS" dirty="0" smtClean="0"/>
              <a:t>Амиди: лидокаин, бупивакаин, левобупивакаин, ропивакаин</a:t>
            </a:r>
          </a:p>
          <a:p>
            <a:pPr eaLnBrk="1" hangingPunct="1"/>
            <a:r>
              <a:rPr lang="sr-Cyrl-CS" sz="2000" dirty="0" smtClean="0"/>
              <a:t>Ефекти:</a:t>
            </a:r>
          </a:p>
          <a:p>
            <a:pPr lvl="1" eaLnBrk="1" hangingPunct="1"/>
            <a:r>
              <a:rPr lang="sr-Cyrl-CS" dirty="0" smtClean="0"/>
              <a:t>Губи се осећај бола и топлоте</a:t>
            </a:r>
          </a:p>
          <a:p>
            <a:pPr lvl="1" eaLnBrk="1" hangingPunct="1"/>
            <a:r>
              <a:rPr lang="sr-Cyrl-CS" dirty="0" smtClean="0"/>
              <a:t>Очуван осећај додира и моторне функције</a:t>
            </a:r>
            <a:endParaRPr lang="sr-Cyrl-CS" sz="2000" dirty="0" smtClean="0"/>
          </a:p>
          <a:p>
            <a:pPr eaLnBrk="1" hangingPunct="1"/>
            <a:endParaRPr lang="sr-Cyrl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Локални анестетици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dirty="0" smtClean="0"/>
              <a:t>Нежељена дејства:</a:t>
            </a:r>
          </a:p>
          <a:p>
            <a:pPr lvl="1" eaLnBrk="1" hangingPunct="1"/>
            <a:r>
              <a:rPr lang="sr-Cyrl-CS" sz="2000" dirty="0" smtClean="0"/>
              <a:t>Алергије (естри) – нема укрштене алергије!</a:t>
            </a:r>
          </a:p>
          <a:p>
            <a:pPr lvl="1" eaLnBrk="1" hangingPunct="1"/>
            <a:r>
              <a:rPr lang="sr-Cyrl-CS" sz="2000" dirty="0" smtClean="0"/>
              <a:t>Аритмије (бупивакаин)</a:t>
            </a:r>
          </a:p>
          <a:p>
            <a:pPr eaLnBrk="1" hangingPunct="1"/>
            <a:r>
              <a:rPr lang="sr-Cyrl-CS" sz="2000" dirty="0" smtClean="0"/>
              <a:t>Предозирање:</a:t>
            </a:r>
          </a:p>
          <a:p>
            <a:pPr lvl="1" eaLnBrk="1" hangingPunct="1"/>
            <a:r>
              <a:rPr lang="sr-Cyrl-CS" sz="2000" dirty="0" smtClean="0"/>
              <a:t>Вртоглавица, анксиозност, конфузија, тремор, конвулзије</a:t>
            </a:r>
          </a:p>
          <a:p>
            <a:pPr lvl="1" eaLnBrk="1" hangingPunct="1"/>
            <a:r>
              <a:rPr lang="sr-Cyrl-CS" sz="2000" dirty="0" smtClean="0"/>
              <a:t>Тахикардија, хипотензија, аритмије</a:t>
            </a:r>
          </a:p>
          <a:p>
            <a:pPr eaLnBrk="1" hangingPunct="1"/>
            <a:endParaRPr lang="sr-Cyrl-CS" sz="2000" dirty="0" smtClean="0"/>
          </a:p>
          <a:p>
            <a:pPr lvl="1" eaLnBrk="1" hangingPunct="1"/>
            <a:r>
              <a:rPr lang="sr-Cyrl-CS" sz="2000" dirty="0" smtClean="0"/>
              <a:t>Тетродотоксин</a:t>
            </a:r>
          </a:p>
          <a:p>
            <a:pPr lvl="1" eaLnBrk="1" hangingPunct="1"/>
            <a:r>
              <a:rPr lang="sr-Cyrl-CS" sz="2000" dirty="0" smtClean="0"/>
              <a:t>Сакситоксин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ОПШТА АНЕСТЕЗИЈА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530725"/>
          </a:xfrm>
        </p:spPr>
        <p:txBody>
          <a:bodyPr/>
          <a:lstStyle/>
          <a:p>
            <a:pPr eaLnBrk="1" hangingPunct="1"/>
            <a:r>
              <a:rPr lang="sr-Cyrl-CS" sz="2000" smtClean="0"/>
              <a:t>Депресија ЦНС</a:t>
            </a:r>
          </a:p>
          <a:p>
            <a:pPr lvl="1" eaLnBrk="1" hangingPunct="1"/>
            <a:r>
              <a:rPr lang="sr-Cyrl-CS" sz="2000" smtClean="0"/>
              <a:t>Губитак свести</a:t>
            </a:r>
          </a:p>
          <a:p>
            <a:pPr lvl="1" eaLnBrk="1" hangingPunct="1"/>
            <a:r>
              <a:rPr lang="sr-Cyrl-CS" sz="2000" smtClean="0"/>
              <a:t>Престанак централне обраде сензорних информација</a:t>
            </a:r>
          </a:p>
          <a:p>
            <a:pPr eaLnBrk="1" hangingPunct="1"/>
            <a:r>
              <a:rPr lang="sr-Cyrl-CS" sz="2000" smtClean="0"/>
              <a:t>Фазе опште анестезије:</a:t>
            </a:r>
          </a:p>
          <a:p>
            <a:pPr lvl="1" eaLnBrk="1" hangingPunct="1"/>
            <a:r>
              <a:rPr lang="sr-Cyrl-CS" sz="2000" smtClean="0"/>
              <a:t>Фаза аналгезије</a:t>
            </a:r>
          </a:p>
          <a:p>
            <a:pPr lvl="1" eaLnBrk="1" hangingPunct="1"/>
            <a:r>
              <a:rPr lang="sr-Cyrl-CS" sz="2000" smtClean="0"/>
              <a:t>Фаза делиријума</a:t>
            </a:r>
          </a:p>
          <a:p>
            <a:pPr lvl="1" eaLnBrk="1" hangingPunct="1"/>
            <a:r>
              <a:rPr lang="sr-Cyrl-CS" sz="2000" smtClean="0"/>
              <a:t>Хируршка фаза</a:t>
            </a:r>
          </a:p>
          <a:p>
            <a:pPr lvl="2" eaLnBrk="1" hangingPunct="1"/>
            <a:r>
              <a:rPr lang="sr-Cyrl-CS" sz="1800" smtClean="0"/>
              <a:t>Губитак корнеалног рефлекса – III подфаза</a:t>
            </a:r>
          </a:p>
          <a:p>
            <a:pPr lvl="1" eaLnBrk="1" hangingPunct="1"/>
            <a:r>
              <a:rPr lang="sr-Cyrl-CS" sz="2000" smtClean="0"/>
              <a:t>Депресија дисања и рада срца</a:t>
            </a:r>
          </a:p>
          <a:p>
            <a:pPr eaLnBrk="1" hangingPunct="1"/>
            <a:r>
              <a:rPr lang="sr-Cyrl-CS" sz="2000" smtClean="0"/>
              <a:t>Врсте:</a:t>
            </a:r>
          </a:p>
          <a:p>
            <a:pPr lvl="1" eaLnBrk="1" hangingPunct="1"/>
            <a:r>
              <a:rPr lang="sr-Cyrl-CS" sz="2000" smtClean="0"/>
              <a:t>Инхалациона</a:t>
            </a:r>
          </a:p>
          <a:p>
            <a:pPr lvl="1" eaLnBrk="1" hangingPunct="1"/>
            <a:r>
              <a:rPr lang="sr-Cyrl-CS" sz="2000" smtClean="0"/>
              <a:t>Интравенска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dirty="0" smtClean="0"/>
              <a:t>Општа анестезија </a:t>
            </a:r>
            <a:br>
              <a:rPr lang="sr-Cyrl-CS" sz="3600" dirty="0" smtClean="0"/>
            </a:br>
            <a:r>
              <a:rPr lang="sr-Cyrl-CS" sz="2800" dirty="0" smtClean="0"/>
              <a:t>- циљеви -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smtClean="0"/>
              <a:t>Брз губитак свести</a:t>
            </a:r>
          </a:p>
          <a:p>
            <a:pPr eaLnBrk="1" hangingPunct="1"/>
            <a:r>
              <a:rPr lang="sr-Cyrl-CS" sz="2000" smtClean="0"/>
              <a:t>Спречавање рефлексних реакција на бол</a:t>
            </a:r>
          </a:p>
          <a:p>
            <a:pPr eaLnBrk="1" hangingPunct="1"/>
            <a:r>
              <a:rPr lang="sr-Cyrl-CS" sz="2000" smtClean="0"/>
              <a:t>Минимални и реверзибилни утицај на виталне функције</a:t>
            </a:r>
          </a:p>
          <a:p>
            <a:pPr eaLnBrk="1" hangingPunct="1"/>
            <a:r>
              <a:rPr lang="sr-Cyrl-CS" sz="2000" smtClean="0"/>
              <a:t>Релаксацију скелетних мишића</a:t>
            </a:r>
          </a:p>
          <a:p>
            <a:pPr eaLnBrk="1" hangingPunct="1"/>
            <a:r>
              <a:rPr lang="sr-Cyrl-CS" sz="2000" smtClean="0"/>
              <a:t>Брз опоравак од анестезије</a:t>
            </a:r>
          </a:p>
          <a:p>
            <a:pPr eaLnBrk="1" hangingPunct="1"/>
            <a:r>
              <a:rPr lang="sr-Cyrl-CS" sz="2000" smtClean="0"/>
              <a:t>Безбедност у примени</a:t>
            </a:r>
          </a:p>
          <a:p>
            <a:pPr eaLnBrk="1" hangingPunct="1"/>
            <a:endParaRPr lang="sr-Cyrl-CS" sz="2000" smtClean="0"/>
          </a:p>
          <a:p>
            <a:pPr lvl="1" eaLnBrk="1" hangingPunct="1"/>
            <a:r>
              <a:rPr lang="sr-Cyrl-CS" sz="2000" smtClean="0"/>
              <a:t>Балансирана анестезија</a:t>
            </a:r>
          </a:p>
          <a:p>
            <a:pPr eaLnBrk="1" hangingPunct="1"/>
            <a:endParaRPr lang="sr-Cyrl-CS" sz="20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smtClean="0"/>
              <a:t>Општи анестетици-механизам дејства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sr-Cyrl-RS" sz="2200" dirty="0" smtClean="0"/>
              <a:t>“флуидификациона теорија” - </a:t>
            </a:r>
            <a:r>
              <a:rPr lang="ru-RU" sz="2200" dirty="0" smtClean="0"/>
              <a:t>промена пермеабилитета мембране за јоне главне у настанку акционог потенцијала: натријум, калијум и калцијум</a:t>
            </a:r>
          </a:p>
          <a:p>
            <a:endParaRPr lang="ru-RU" dirty="0" smtClean="0"/>
          </a:p>
          <a:p>
            <a:r>
              <a:rPr lang="ru-RU" sz="2800" u="sng" dirty="0" smtClean="0"/>
              <a:t>Данас</a:t>
            </a:r>
          </a:p>
          <a:p>
            <a:pPr lvl="1"/>
            <a:r>
              <a:rPr lang="ru-RU" sz="2400" dirty="0" smtClean="0"/>
              <a:t>стимулација рецептора за гама-аминобутерну киселину (ГАБА</a:t>
            </a:r>
            <a:r>
              <a:rPr lang="ru-RU" sz="2400" baseline="-25000" dirty="0" smtClean="0"/>
              <a:t>А</a:t>
            </a:r>
            <a:r>
              <a:rPr lang="ru-RU" sz="2400" dirty="0" smtClean="0"/>
              <a:t>) </a:t>
            </a:r>
          </a:p>
          <a:p>
            <a:pPr lvl="1"/>
            <a:r>
              <a:rPr lang="ru-RU" sz="2400" dirty="0" smtClean="0"/>
              <a:t>инхибиција рецептора за глутамат (НМДА).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772400" cy="1143000"/>
          </a:xfrm>
        </p:spPr>
        <p:txBody>
          <a:bodyPr/>
          <a:lstStyle/>
          <a:p>
            <a:r>
              <a:rPr lang="sr-Cyrl-CS" sz="3600" dirty="0" smtClean="0"/>
              <a:t>Општа анестезија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84784"/>
            <a:ext cx="7772400" cy="4824536"/>
          </a:xfrm>
        </p:spPr>
        <p:txBody>
          <a:bodyPr/>
          <a:lstStyle/>
          <a:p>
            <a:r>
              <a:rPr lang="sr-Cyrl-RS" dirty="0" smtClean="0"/>
              <a:t>Инхалациони анестетици</a:t>
            </a:r>
          </a:p>
          <a:p>
            <a:pPr lvl="1"/>
            <a:r>
              <a:rPr lang="sr-Cyrl-RS" dirty="0" smtClean="0"/>
              <a:t>азот субоксид</a:t>
            </a:r>
            <a:endParaRPr lang="sr-Latn-RS" dirty="0" smtClean="0"/>
          </a:p>
          <a:p>
            <a:pPr lvl="1"/>
            <a:r>
              <a:rPr lang="ru-RU" dirty="0" smtClean="0"/>
              <a:t>испарљиве течности: десфлуран, енфлуран, изофлуран, сефофлуран и халотан</a:t>
            </a:r>
          </a:p>
          <a:p>
            <a:pPr lvl="1"/>
            <a:endParaRPr lang="ru-RU" dirty="0" smtClean="0"/>
          </a:p>
          <a:p>
            <a:r>
              <a:rPr lang="ru-RU" dirty="0" smtClean="0"/>
              <a:t>Интравенски анестетици</a:t>
            </a:r>
          </a:p>
          <a:p>
            <a:pPr lvl="1"/>
            <a:r>
              <a:rPr lang="ru-RU" dirty="0" smtClean="0"/>
              <a:t>барбитурати: метохекситал, тиамилал, типентон</a:t>
            </a:r>
          </a:p>
          <a:p>
            <a:pPr lvl="1"/>
            <a:r>
              <a:rPr lang="ru-RU" dirty="0" smtClean="0"/>
              <a:t>бензодиазепини: диазепам, лоразепам, мидазолам,</a:t>
            </a:r>
          </a:p>
          <a:p>
            <a:pPr lvl="1"/>
            <a:r>
              <a:rPr lang="ru-RU" dirty="0" smtClean="0"/>
              <a:t>етомидат</a:t>
            </a:r>
          </a:p>
          <a:p>
            <a:pPr lvl="1"/>
            <a:r>
              <a:rPr lang="ru-RU" dirty="0" smtClean="0"/>
              <a:t>кетамин</a:t>
            </a:r>
          </a:p>
          <a:p>
            <a:pPr lvl="1"/>
            <a:r>
              <a:rPr lang="ru-RU" dirty="0" smtClean="0"/>
              <a:t>опиоиди: алфентанил, ремифентанил, суфентанил, фентанил,</a:t>
            </a:r>
          </a:p>
          <a:p>
            <a:pPr lvl="1"/>
            <a:r>
              <a:rPr lang="ru-RU" dirty="0" smtClean="0"/>
              <a:t>пропофол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3600" b="1" dirty="0" smtClean="0"/>
              <a:t>ОПШТИ ИНХАЛАЦИОНИ АНЕСТЕТИЦИ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3238"/>
            <a:ext cx="8352927" cy="4476750"/>
          </a:xfrm>
        </p:spPr>
        <p:txBody>
          <a:bodyPr/>
          <a:lstStyle/>
          <a:p>
            <a:r>
              <a:rPr lang="ru-RU" dirty="0" smtClean="0"/>
              <a:t>обично се користе у балансираној анестезији, комбиновани са интравенским анестетицима. </a:t>
            </a:r>
          </a:p>
          <a:p>
            <a:r>
              <a:rPr lang="ru-RU" dirty="0" smtClean="0"/>
              <a:t>најчешће: азот субоксид, десфлуран, севофлуран и изофлуран </a:t>
            </a:r>
          </a:p>
          <a:p>
            <a:r>
              <a:rPr lang="ru-RU" dirty="0" smtClean="0"/>
              <a:t>халотан још увек у педијатријској хирургији</a:t>
            </a:r>
          </a:p>
          <a:p>
            <a:r>
              <a:rPr lang="ru-RU" dirty="0" smtClean="0"/>
              <a:t>десфлуран и севофлуран - слабо растворљиви у води и брзо дејство - анестетици избора у амбулантним процедурама</a:t>
            </a:r>
          </a:p>
          <a:p>
            <a:r>
              <a:rPr lang="ru-RU" dirty="0" smtClean="0"/>
              <a:t>азот субоксид - слаб анестетик па се за изазивање хируршке анестезије редовно комбинује са другим инхалационим или интравенским анестетицима.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lvl="1"/>
            <a:r>
              <a:rPr lang="sr-Cyrl-CS" altLang="ko-KR" dirty="0" smtClean="0"/>
              <a:t/>
            </a:r>
            <a:br>
              <a:rPr lang="sr-Cyrl-CS" altLang="ko-KR" dirty="0" smtClean="0"/>
            </a:br>
            <a:r>
              <a:rPr lang="sr-Cyrl-CS" altLang="ko-KR" dirty="0" smtClean="0"/>
              <a:t>Страх                 Анксиозност </a:t>
            </a:r>
            <a:br>
              <a:rPr lang="sr-Cyrl-CS" altLang="ko-K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552" y="1773238"/>
            <a:ext cx="3810000" cy="4476750"/>
          </a:xfrm>
        </p:spPr>
        <p:txBody>
          <a:bodyPr/>
          <a:lstStyle/>
          <a:p>
            <a:r>
              <a:rPr lang="sr-Latn-RS" dirty="0" smtClean="0"/>
              <a:t>e</a:t>
            </a:r>
            <a:r>
              <a:rPr lang="ru-RU" dirty="0" smtClean="0"/>
              <a:t>мотивни </a:t>
            </a:r>
            <a:r>
              <a:rPr lang="ru-RU" dirty="0" smtClean="0"/>
              <a:t>одговор на познату или одређену претњу</a:t>
            </a:r>
          </a:p>
          <a:p>
            <a:r>
              <a:rPr lang="sr-Latn-RS" dirty="0" smtClean="0"/>
              <a:t>o</a:t>
            </a:r>
            <a:r>
              <a:rPr lang="sr-Cyrl-RS" dirty="0" smtClean="0"/>
              <a:t>дговор </a:t>
            </a:r>
            <a:r>
              <a:rPr lang="sr-Cyrl-RS" dirty="0" smtClean="0"/>
              <a:t>на непосредну опасност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sr-Cyrl-RS" dirty="0" smtClean="0"/>
              <a:t>г</a:t>
            </a:r>
            <a:r>
              <a:rPr lang="ru-RU" dirty="0" smtClean="0"/>
              <a:t>енерализовано</a:t>
            </a:r>
            <a:r>
              <a:rPr lang="ru-RU" dirty="0" smtClean="0"/>
              <a:t>, непријатно, нејасно осећање страха</a:t>
            </a:r>
          </a:p>
          <a:p>
            <a:r>
              <a:rPr lang="sr-Cyrl-RS" dirty="0" smtClean="0"/>
              <a:t>о</a:t>
            </a:r>
            <a:r>
              <a:rPr lang="sr-Cyrl-RS" dirty="0" smtClean="0"/>
              <a:t>дговор </a:t>
            </a:r>
            <a:r>
              <a:rPr lang="sr-Cyrl-RS" dirty="0" smtClean="0"/>
              <a:t>на опасност</a:t>
            </a:r>
            <a:r>
              <a:rPr lang="sr-Latn-RS" dirty="0" smtClean="0"/>
              <a:t> </a:t>
            </a:r>
            <a:r>
              <a:rPr lang="sr-Cyrl-RS" dirty="0" smtClean="0"/>
              <a:t>креирану</a:t>
            </a:r>
            <a:r>
              <a:rPr lang="sr-Latn-RS" dirty="0" smtClean="0"/>
              <a:t> </a:t>
            </a:r>
            <a:r>
              <a:rPr lang="sr-Cyrl-RS" dirty="0" smtClean="0"/>
              <a:t>у</a:t>
            </a:r>
            <a:r>
              <a:rPr lang="sr-Latn-RS" dirty="0" smtClean="0"/>
              <a:t> </a:t>
            </a:r>
            <a:r>
              <a:rPr lang="sr-Cyrl-RS" dirty="0" smtClean="0"/>
              <a:t>мислима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7544" y="1773238"/>
            <a:ext cx="8065269" cy="4476750"/>
          </a:xfrm>
        </p:spPr>
        <p:txBody>
          <a:bodyPr/>
          <a:lstStyle/>
          <a:p>
            <a:pPr eaLnBrk="1" hangingPunct="1"/>
            <a:r>
              <a:rPr lang="sr-Latn-CS" sz="2000" b="1" i="1" dirty="0" smtClean="0"/>
              <a:t>Henry’s law</a:t>
            </a:r>
            <a:r>
              <a:rPr lang="sr-Latn-CS" sz="2000" dirty="0" smtClean="0"/>
              <a:t>:</a:t>
            </a:r>
          </a:p>
          <a:p>
            <a:pPr eaLnBrk="1" hangingPunct="1"/>
            <a:endParaRPr lang="sr-Latn-CS" sz="20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sr-Latn-CS" sz="2000" dirty="0" smtClean="0"/>
              <a:t>                                 </a:t>
            </a:r>
            <a:r>
              <a:rPr lang="en-US" sz="2000" dirty="0" smtClean="0"/>
              <a:t>         =</a:t>
            </a:r>
            <a:endParaRPr lang="sr-Latn-CS" sz="2000" dirty="0" smtClean="0"/>
          </a:p>
          <a:p>
            <a:pPr eaLnBrk="1" hangingPunct="1"/>
            <a:endParaRPr lang="sr-Latn-CS" sz="2000" dirty="0" smtClean="0"/>
          </a:p>
          <a:p>
            <a:pPr eaLnBrk="1" hangingPunct="1"/>
            <a:r>
              <a:rPr lang="sr-Latn-CS" sz="2000" dirty="0" smtClean="0"/>
              <a:t>Анестетици </a:t>
            </a:r>
          </a:p>
          <a:p>
            <a:pPr lvl="1" eaLnBrk="1" hangingPunct="1"/>
            <a:r>
              <a:rPr lang="sr-Latn-CS" sz="2000" dirty="0" smtClean="0"/>
              <a:t>слабо растворљиви у крви и масном ткиву</a:t>
            </a:r>
            <a:r>
              <a:rPr lang="sr-Cyrl-RS" sz="2000" dirty="0" smtClean="0"/>
              <a:t> (</a:t>
            </a:r>
            <a:r>
              <a:rPr lang="sr-Cyrl-RS" dirty="0" smtClean="0"/>
              <a:t>азот субоксид, севофлуран), 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добро растворљиви у крви и масном ткиву</a:t>
            </a:r>
            <a:r>
              <a:rPr lang="sr-Cyrl-RS" sz="2000" dirty="0" smtClean="0"/>
              <a:t> (халотан)</a:t>
            </a:r>
            <a:endParaRPr lang="sr-Latn-CS" sz="2000" dirty="0" smtClean="0"/>
          </a:p>
          <a:p>
            <a:pPr eaLnBrk="1" hangingPunct="1"/>
            <a:endParaRPr lang="sr-Latn-CS" sz="2000" dirty="0" smtClean="0"/>
          </a:p>
          <a:p>
            <a:pPr eaLnBrk="1" hangingPunct="1"/>
            <a:r>
              <a:rPr lang="sr-Latn-CS" sz="2000" dirty="0" smtClean="0"/>
              <a:t>Примена анестетика – промена парц.притиска</a:t>
            </a:r>
          </a:p>
          <a:p>
            <a:pPr lvl="1" eaLnBrk="1" hangingPunct="1"/>
            <a:r>
              <a:rPr lang="sr-Latn-CS" sz="2000" dirty="0" smtClean="0"/>
              <a:t>МАК – минимална алвеоларна концентрација</a:t>
            </a:r>
            <a:endParaRPr lang="en-US" sz="2000" dirty="0" smtClean="0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4788024" y="2708920"/>
            <a:ext cx="34559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4499992" y="2060848"/>
            <a:ext cx="33909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sr-Cyrl-CS" b="1" dirty="0">
                <a:cs typeface="Arial" pitchFamily="34" charset="0"/>
              </a:rPr>
              <a:t>КОНЦ. РАСТВОРЕНОГ ГАСА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72000" y="2852936"/>
            <a:ext cx="3322638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sr-Cyrl-CS" b="1" dirty="0">
                <a:cs typeface="Arial" pitchFamily="34" charset="0"/>
              </a:rPr>
              <a:t>КОЕФ. РАСТВОРЉИВОСТИ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0" y="2420888"/>
            <a:ext cx="3100388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sr-Cyrl-CS" b="1" dirty="0">
                <a:cs typeface="Arial" pitchFamily="34" charset="0"/>
              </a:rPr>
              <a:t>ПАРЦИЈАЛНИ ПРИТИСАК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dirty="0" smtClean="0"/>
              <a:t>ОПШТА ИНХАЛАЦИОНА АНЕСТЕЗИЈА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Општа инхалациона анестезија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u="sng" smtClean="0"/>
              <a:t>Азот-субоксид</a:t>
            </a:r>
          </a:p>
          <a:p>
            <a:pPr lvl="1" eaLnBrk="1" hangingPunct="1"/>
            <a:r>
              <a:rPr lang="sr-Latn-CS" sz="2000" smtClean="0"/>
              <a:t>‘’Гас смејавац’’</a:t>
            </a:r>
          </a:p>
          <a:p>
            <a:pPr lvl="1" eaLnBrk="1" hangingPunct="1"/>
            <a:r>
              <a:rPr lang="sr-Latn-CS" sz="2000" smtClean="0"/>
              <a:t>Релативно безбедан </a:t>
            </a:r>
          </a:p>
          <a:p>
            <a:pPr lvl="1" eaLnBrk="1" hangingPunct="1"/>
            <a:r>
              <a:rPr lang="sr-Latn-CS" sz="2000" smtClean="0"/>
              <a:t>Нежељена дејства: анемија, леукопенија</a:t>
            </a:r>
          </a:p>
          <a:p>
            <a:pPr lvl="1" eaLnBrk="1" hangingPunct="1"/>
            <a:r>
              <a:rPr lang="sr-Latn-CS" sz="2000" smtClean="0"/>
              <a:t>МАК</a:t>
            </a:r>
            <a:r>
              <a:rPr lang="en-US" sz="2000" smtClean="0"/>
              <a:t>&gt;</a:t>
            </a:r>
            <a:r>
              <a:rPr lang="sr-Latn-CS" sz="2000" smtClean="0"/>
              <a:t>100%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У концентрацијама 25-40%</a:t>
            </a:r>
          </a:p>
          <a:p>
            <a:pPr lvl="1" eaLnBrk="1" hangingPunct="1"/>
            <a:r>
              <a:rPr lang="sr-Latn-CS" sz="2000" smtClean="0"/>
              <a:t>У комбинацији са другим анестетицима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Latn-CS" sz="2000" smtClean="0"/>
              <a:t>	(халотан, фентанил, дроперидол)</a:t>
            </a:r>
          </a:p>
          <a:p>
            <a:pPr lvl="1" eaLnBrk="1" hangingPunct="1">
              <a:buFont typeface="Wingdings" pitchFamily="2" charset="2"/>
              <a:buNone/>
            </a:pPr>
            <a:endParaRPr lang="sr-Latn-CS" sz="2000" smtClean="0"/>
          </a:p>
          <a:p>
            <a:pPr lvl="1" eaLnBrk="1" hangingPunct="1">
              <a:buFont typeface="Wingdings" pitchFamily="2" charset="2"/>
              <a:buNone/>
            </a:pPr>
            <a:r>
              <a:rPr lang="sr-Latn-CS" sz="2000" smtClean="0"/>
              <a:t>Неуролепт-анестезија</a:t>
            </a:r>
            <a:endParaRPr lang="en-US" sz="20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Општа инхалациона анестезија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u="sng" smtClean="0"/>
              <a:t>Халотан</a:t>
            </a:r>
          </a:p>
          <a:p>
            <a:pPr lvl="1" eaLnBrk="1" hangingPunct="1"/>
            <a:r>
              <a:rPr lang="sr-Latn-CS" sz="2000" smtClean="0"/>
              <a:t>Испарљива течност </a:t>
            </a:r>
          </a:p>
          <a:p>
            <a:pPr lvl="1" eaLnBrk="1" hangingPunct="1"/>
            <a:r>
              <a:rPr lang="sr-Latn-CS" sz="2000" smtClean="0"/>
              <a:t>МАК</a:t>
            </a:r>
            <a:r>
              <a:rPr lang="en-US" sz="2000" smtClean="0"/>
              <a:t>=</a:t>
            </a:r>
            <a:r>
              <a:rPr lang="sr-Latn-CS" sz="2000" smtClean="0"/>
              <a:t>0.5%</a:t>
            </a:r>
          </a:p>
          <a:p>
            <a:pPr lvl="1" eaLnBrk="1" hangingPunct="1"/>
            <a:r>
              <a:rPr lang="sr-Latn-CS" sz="2000" smtClean="0"/>
              <a:t>Нежељена дејства: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Latn-CS" sz="2000" smtClean="0"/>
              <a:t>	депресија кардиоваскуларног центра, депресија дисања, сензибилизација миокарда на катехоламине, смањење протока крви кроз миокард и бубреге, повећање протока крви кроз мозак, поновљене анестезије - хепатитис</a:t>
            </a:r>
          </a:p>
          <a:p>
            <a:pPr eaLnBrk="1" hangingPunct="1"/>
            <a:r>
              <a:rPr lang="sr-Latn-CS" sz="2000" u="sng" smtClean="0"/>
              <a:t>Етар</a:t>
            </a:r>
          </a:p>
          <a:p>
            <a:pPr lvl="1" eaLnBrk="1" hangingPunct="1"/>
            <a:r>
              <a:rPr lang="sr-Latn-CS" sz="2000" smtClean="0"/>
              <a:t>У импровизованим условима</a:t>
            </a:r>
            <a:endParaRPr lang="en-US" sz="20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sz="4000" b="1" dirty="0" smtClean="0"/>
              <a:t>Општа инхалациона анестезија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3238"/>
            <a:ext cx="8352927" cy="4476750"/>
          </a:xfrm>
        </p:spPr>
        <p:txBody>
          <a:bodyPr/>
          <a:lstStyle/>
          <a:p>
            <a:pPr eaLnBrk="1" hangingPunct="1"/>
            <a:r>
              <a:rPr lang="sr-Cyrl-CS" sz="2000" u="sng" dirty="0" smtClean="0"/>
              <a:t>Енфлуран</a:t>
            </a:r>
          </a:p>
          <a:p>
            <a:pPr lvl="1" eaLnBrk="1" hangingPunct="1"/>
            <a:r>
              <a:rPr lang="sr-Cyrl-CS" sz="2000" dirty="0" smtClean="0"/>
              <a:t>Нежељена дејства: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Cyrl-CS" sz="2000" dirty="0" smtClean="0"/>
              <a:t>	депресија кардиоваскуларног центра, сензибилизација миокарда на катехоламине, смањење протока крви кроз бубреге, тоничко-клоничке конвулзије</a:t>
            </a:r>
            <a:endParaRPr lang="sr-Cyrl-CS" sz="2000" u="sng" dirty="0" smtClean="0"/>
          </a:p>
          <a:p>
            <a:pPr eaLnBrk="1" hangingPunct="1"/>
            <a:r>
              <a:rPr lang="sr-Cyrl-CS" sz="2000" u="sng" dirty="0" smtClean="0"/>
              <a:t>Изофлуран</a:t>
            </a:r>
          </a:p>
          <a:p>
            <a:pPr lvl="1" eaLnBrk="1" hangingPunct="1"/>
            <a:r>
              <a:rPr lang="sr-Cyrl-CS" sz="2000" dirty="0" smtClean="0"/>
              <a:t>Најчешће се користи</a:t>
            </a:r>
          </a:p>
          <a:p>
            <a:pPr lvl="1" eaLnBrk="1" hangingPunct="1"/>
            <a:r>
              <a:rPr lang="sr-Cyrl-CS" sz="2000" dirty="0" smtClean="0"/>
              <a:t>Нежељено дејство: пролазна тахикардија</a:t>
            </a:r>
          </a:p>
          <a:p>
            <a:r>
              <a:rPr lang="sr-Cyrl-CS" sz="2000" u="sng" dirty="0" smtClean="0"/>
              <a:t>Севофлуран</a:t>
            </a:r>
          </a:p>
          <a:p>
            <a:pPr lvl="1"/>
            <a:r>
              <a:rPr lang="sr-Cyrl-CS" dirty="0" smtClean="0"/>
              <a:t>Слабије растворљив</a:t>
            </a:r>
          </a:p>
          <a:p>
            <a:pPr lvl="1"/>
            <a:r>
              <a:rPr lang="sr-Cyrl-CS" dirty="0" smtClean="0"/>
              <a:t>Вазодилатација, смањење минутног волумена, повећање протока крви кроз мозак и интракранијалног притиска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4000" b="1" dirty="0" smtClean="0"/>
              <a:t>Општа инхалациона анестезија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Малигна хипертермија</a:t>
            </a:r>
          </a:p>
          <a:p>
            <a:pPr lvl="1"/>
            <a:r>
              <a:rPr lang="sr-Cyrl-RS" sz="2400" dirty="0" smtClean="0"/>
              <a:t>нежељено дејство</a:t>
            </a:r>
          </a:p>
          <a:p>
            <a:pPr lvl="1"/>
            <a:r>
              <a:rPr lang="sr-Cyrl-RS" sz="2400" dirty="0" smtClean="0"/>
              <a:t>ослобађање калцијума – контракција мишића, стварање топлоте и лактатне ацидозе</a:t>
            </a:r>
          </a:p>
          <a:p>
            <a:pPr lvl="1"/>
            <a:r>
              <a:rPr lang="sr-Cyrl-RS" sz="2400" dirty="0" smtClean="0"/>
              <a:t>терапија – дантролен, мере против ацидозе и шока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900" smtClean="0"/>
              <a:t>ОПШТА ИНТРАВЕНСКА АНЕСТЕЗИЈА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smtClean="0"/>
              <a:t>Анестетици </a:t>
            </a:r>
          </a:p>
          <a:p>
            <a:pPr lvl="1" eaLnBrk="1" hangingPunct="1"/>
            <a:r>
              <a:rPr lang="sr-Cyrl-CS" sz="2000" smtClean="0"/>
              <a:t>липосолубилни</a:t>
            </a:r>
          </a:p>
          <a:p>
            <a:pPr eaLnBrk="1" hangingPunct="1"/>
            <a:endParaRPr lang="sr-Cyrl-CS" sz="2000" smtClean="0"/>
          </a:p>
          <a:p>
            <a:pPr eaLnBrk="1" hangingPunct="1"/>
            <a:r>
              <a:rPr lang="sr-Cyrl-CS" sz="2000" smtClean="0"/>
              <a:t>Примена анестетика – интравенски</a:t>
            </a:r>
          </a:p>
          <a:p>
            <a:pPr lvl="1" eaLnBrk="1" hangingPunct="1"/>
            <a:r>
              <a:rPr lang="sr-Cyrl-CS" sz="2000" smtClean="0"/>
              <a:t>Феномен редистрибуције</a:t>
            </a:r>
          </a:p>
          <a:p>
            <a:pPr lvl="1" eaLnBrk="1" hangingPunct="1"/>
            <a:r>
              <a:rPr lang="sr-Cyrl-CS" sz="2000" smtClean="0"/>
              <a:t>Спор метаболизам</a:t>
            </a:r>
          </a:p>
          <a:p>
            <a:pPr eaLnBrk="1" hangingPunct="1"/>
            <a:endParaRPr lang="sr-Cyrl-CS" sz="2000" smtClean="0"/>
          </a:p>
          <a:p>
            <a:pPr eaLnBrk="1" hangingPunct="1"/>
            <a:r>
              <a:rPr lang="sr-Cyrl-CS" sz="2000" smtClean="0"/>
              <a:t>Тотална интравенска анестезија</a:t>
            </a:r>
          </a:p>
          <a:p>
            <a:pPr eaLnBrk="1" hangingPunct="1"/>
            <a:endParaRPr lang="sr-Cyrl-CS" sz="2000" smtClean="0"/>
          </a:p>
          <a:p>
            <a:pPr eaLnBrk="1" hangingPunct="1"/>
            <a:endParaRPr lang="sr-Cyrl-CS" sz="210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Општа интравенска анестезија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u="sng" smtClean="0"/>
              <a:t>Барбитурати са ултракратким дејством</a:t>
            </a:r>
          </a:p>
          <a:p>
            <a:pPr lvl="1" eaLnBrk="1" hangingPunct="1"/>
            <a:r>
              <a:rPr lang="sr-Cyrl-CS" sz="2000" smtClean="0"/>
              <a:t>Тиопентон-натријум, метохекситал-натријум, тиамилал-натријум</a:t>
            </a:r>
          </a:p>
          <a:p>
            <a:pPr lvl="1" eaLnBrk="1" hangingPunct="1"/>
            <a:r>
              <a:rPr lang="sr-Cyrl-CS" sz="2000" smtClean="0"/>
              <a:t>Увођење у анестезију</a:t>
            </a:r>
          </a:p>
          <a:p>
            <a:pPr lvl="1" eaLnBrk="1" hangingPunct="1"/>
            <a:r>
              <a:rPr lang="sr-Cyrl-CS" sz="2000" smtClean="0"/>
              <a:t>Нежељена дејства: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Cyrl-CS" sz="2000" smtClean="0"/>
              <a:t>	депресија миокарда, ширење венског система, депресију дисања, ларингоспазам, тромбоза вене</a:t>
            </a:r>
          </a:p>
          <a:p>
            <a:pPr lvl="1" eaLnBrk="1" hangingPunct="1"/>
            <a:r>
              <a:rPr lang="sr-Cyrl-CS" sz="2000" smtClean="0"/>
              <a:t>Примена: полако интравенски</a:t>
            </a:r>
          </a:p>
          <a:p>
            <a:pPr lvl="1" eaLnBrk="1" hangingPunct="1"/>
            <a:r>
              <a:rPr lang="sr-Cyrl-CS" sz="2000" smtClean="0"/>
              <a:t>Контраиндикације: акутна интермитетна порфирија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Општа интравенска анестезија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000" u="sng" smtClean="0"/>
              <a:t>Бензодиазепини</a:t>
            </a:r>
            <a:endParaRPr lang="en-US" sz="2000" u="sng" smtClean="0"/>
          </a:p>
          <a:p>
            <a:pPr lvl="1" eaLnBrk="1" hangingPunct="1"/>
            <a:r>
              <a:rPr lang="sr-Latn-CS" sz="2000" smtClean="0"/>
              <a:t>Мидазолам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Свесна седација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Антероградна амнезија</a:t>
            </a:r>
          </a:p>
          <a:p>
            <a:pPr eaLnBrk="1" hangingPunct="1"/>
            <a:r>
              <a:rPr lang="sr-Latn-CS" sz="2000" u="sng" smtClean="0"/>
              <a:t>Пропофол</a:t>
            </a:r>
            <a:endParaRPr lang="en-US" sz="2000" u="sng" smtClean="0"/>
          </a:p>
          <a:p>
            <a:pPr lvl="1" eaLnBrk="1" hangingPunct="1"/>
            <a:r>
              <a:rPr lang="sr-Latn-CS" sz="2000" smtClean="0"/>
              <a:t>Антиеметичко дејство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Депресија срца и дисања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Конвулзије </a:t>
            </a:r>
          </a:p>
          <a:p>
            <a:pPr eaLnBrk="1" hangingPunct="1"/>
            <a:r>
              <a:rPr lang="sr-Latn-CS" sz="2000" u="sng" smtClean="0"/>
              <a:t>Етомидат</a:t>
            </a:r>
            <a:endParaRPr lang="en-US" sz="2000" smtClean="0"/>
          </a:p>
          <a:p>
            <a:pPr lvl="1" eaLnBrk="1" hangingPunct="1"/>
            <a:r>
              <a:rPr lang="sr-Latn-CS" sz="2000" smtClean="0"/>
              <a:t>Безбеднији, нежељени миоклонички напади</a:t>
            </a:r>
            <a:endParaRPr lang="en-US" sz="200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Општа интравенска анестезија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u="sng" smtClean="0"/>
              <a:t>Кетамин</a:t>
            </a:r>
          </a:p>
          <a:p>
            <a:pPr lvl="1" eaLnBrk="1" hangingPunct="1"/>
            <a:r>
              <a:rPr lang="sr-Cyrl-CS" sz="2000" smtClean="0"/>
              <a:t>Сродан фенциклидину</a:t>
            </a:r>
          </a:p>
          <a:p>
            <a:pPr lvl="1" eaLnBrk="1" hangingPunct="1"/>
            <a:r>
              <a:rPr lang="sr-Cyrl-CS" sz="2000" smtClean="0"/>
              <a:t>Анестезија слична кататонији</a:t>
            </a:r>
          </a:p>
          <a:p>
            <a:pPr lvl="1" eaLnBrk="1" hangingPunct="1"/>
            <a:r>
              <a:rPr lang="sr-Cyrl-CS" sz="2000" smtClean="0"/>
              <a:t>Очувани фарингеални и ларингеални рефлекси</a:t>
            </a:r>
          </a:p>
          <a:p>
            <a:pPr lvl="1" eaLnBrk="1" hangingPunct="1"/>
            <a:r>
              <a:rPr lang="sr-Cyrl-CS" sz="2000" smtClean="0"/>
              <a:t>Изражено аналгетско својство</a:t>
            </a:r>
          </a:p>
          <a:p>
            <a:pPr lvl="1" eaLnBrk="1" hangingPunct="1"/>
            <a:r>
              <a:rPr lang="sr-Cyrl-CS" sz="2000" smtClean="0"/>
              <a:t>Индикован код деце и старијих – нема депресије ЦНС</a:t>
            </a:r>
          </a:p>
          <a:p>
            <a:pPr lvl="1" eaLnBrk="1" hangingPunct="1"/>
            <a:r>
              <a:rPr lang="sr-Cyrl-CS" sz="2000" smtClean="0"/>
              <a:t>Нежељена дејства: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sr-Cyrl-CS" sz="2000" smtClean="0"/>
              <a:t>	‘’дисоцијативна анестезија’’, узнемиреност, повраћање, пораст интракранијалног и интраокуларног притиска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sz="4000" b="1" dirty="0" smtClean="0"/>
              <a:t>Општа интравенска анестезија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опиоиди : алфентанил, морфин, ремифентанил, суфентанил и фентанил </a:t>
            </a:r>
          </a:p>
          <a:p>
            <a:pPr lvl="1"/>
            <a:r>
              <a:rPr lang="ru-RU" sz="2400" dirty="0" smtClean="0"/>
              <a:t>увођење у општу анестезију</a:t>
            </a:r>
          </a:p>
          <a:p>
            <a:pPr lvl="1"/>
            <a:r>
              <a:rPr lang="ru-RU" sz="2400" dirty="0" smtClean="0"/>
              <a:t>одржавање код краћих процедура</a:t>
            </a:r>
          </a:p>
          <a:p>
            <a:pPr lvl="1"/>
            <a:r>
              <a:rPr lang="ru-RU" sz="2400" dirty="0" smtClean="0"/>
              <a:t>10х веће дозе од аналгетских</a:t>
            </a:r>
          </a:p>
          <a:p>
            <a:pPr lvl="1"/>
            <a:r>
              <a:rPr lang="ru-RU" sz="2400" dirty="0" smtClean="0"/>
              <a:t>не доводе до депресије миокарда и хипотензије али доводе до депресије дисања 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304800"/>
            <a:ext cx="8208912" cy="1143000"/>
          </a:xfrm>
        </p:spPr>
        <p:txBody>
          <a:bodyPr/>
          <a:lstStyle/>
          <a:p>
            <a:pPr algn="ctr"/>
            <a:r>
              <a:rPr lang="sr-Cyrl-RS" sz="4000" dirty="0" smtClean="0"/>
              <a:t>Анксиозност – класификација</a:t>
            </a:r>
            <a:endParaRPr lang="en-US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9552" y="1773238"/>
            <a:ext cx="8280919" cy="4680098"/>
          </a:xfrm>
        </p:spPr>
        <p:txBody>
          <a:bodyPr/>
          <a:lstStyle/>
          <a:p>
            <a:r>
              <a:rPr lang="ru-RU" dirty="0" smtClean="0"/>
              <a:t>примарни анксиозни поремећај (</a:t>
            </a:r>
            <a:r>
              <a:rPr lang="en-US" altLang="en-US" dirty="0" smtClean="0"/>
              <a:t>GAD</a:t>
            </a:r>
            <a:r>
              <a:rPr lang="sr-Cyrl-RS" altLang="en-US" dirty="0" smtClean="0"/>
              <a:t>, панични поремећај, фобије, опсесивно-комулсивни поремећај...)</a:t>
            </a:r>
            <a:endParaRPr lang="ru-RU" dirty="0" smtClean="0"/>
          </a:p>
          <a:p>
            <a:r>
              <a:rPr lang="ru-RU" dirty="0" smtClean="0"/>
              <a:t>секундарни анксиозни поремећај због медицинских узрока или супстанци</a:t>
            </a:r>
          </a:p>
          <a:p>
            <a:r>
              <a:rPr lang="ru-RU" dirty="0" smtClean="0"/>
              <a:t>одговор на акутни стрес (губитак вољене особе, брачни или породични проблеми),</a:t>
            </a:r>
          </a:p>
          <a:p>
            <a:r>
              <a:rPr lang="ru-RU" dirty="0" smtClean="0"/>
              <a:t>повезана са другим психијатријским поремећајима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900" b="1" dirty="0" smtClean="0"/>
              <a:t>МИОРЕЛАКСАНСИ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000" dirty="0" smtClean="0"/>
              <a:t>Изазивају релаксирање скелетне  мускулатуре</a:t>
            </a:r>
          </a:p>
          <a:p>
            <a:pPr eaLnBrk="1" hangingPunct="1"/>
            <a:r>
              <a:rPr lang="sr-Cyrl-CS" sz="2000" dirty="0" smtClean="0"/>
              <a:t>Периферни миорелаксанси (неуромишићни блокатори) </a:t>
            </a:r>
          </a:p>
          <a:p>
            <a:pPr lvl="1" eaLnBrk="1" hangingPunct="1"/>
            <a:r>
              <a:rPr lang="sr-Cyrl-CS" sz="2000" dirty="0" smtClean="0"/>
              <a:t>користе се у циљу изазивања релаксације скелетне</a:t>
            </a:r>
            <a:r>
              <a:rPr lang="en-US" sz="2000" dirty="0" smtClean="0"/>
              <a:t> </a:t>
            </a:r>
            <a:r>
              <a:rPr lang="sr-Cyrl-CS" sz="2000" dirty="0" smtClean="0"/>
              <a:t>мускулатуре током хируршких интервенција</a:t>
            </a:r>
            <a:endParaRPr lang="en-US" sz="2000" dirty="0" smtClean="0"/>
          </a:p>
          <a:p>
            <a:pPr lvl="2" eaLnBrk="1" hangingPunct="1"/>
            <a:r>
              <a:rPr lang="sr-Cyrl-CS" sz="1800" u="sng" dirty="0" smtClean="0"/>
              <a:t>недеполаризирајући</a:t>
            </a:r>
            <a:r>
              <a:rPr lang="en-US" sz="1800" dirty="0" smtClean="0"/>
              <a:t> </a:t>
            </a:r>
            <a:r>
              <a:rPr lang="sr-Cyrl-RS" sz="1800" dirty="0" smtClean="0"/>
              <a:t>– спорији почетак дејста у односу на </a:t>
            </a:r>
            <a:r>
              <a:rPr lang="sr-Cyrl-CS" dirty="0" smtClean="0"/>
              <a:t>сукцинил-холин </a:t>
            </a:r>
            <a:r>
              <a:rPr lang="en-US" sz="1800" dirty="0" smtClean="0"/>
              <a:t>(</a:t>
            </a:r>
            <a:r>
              <a:rPr lang="sr-Cyrl-CS" sz="1800" dirty="0" smtClean="0"/>
              <a:t>т</a:t>
            </a:r>
            <a:r>
              <a:rPr lang="en-US" sz="1800" dirty="0" err="1" smtClean="0"/>
              <a:t>убо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урарин</a:t>
            </a:r>
            <a:r>
              <a:rPr lang="sr-Cyrl-CS" sz="1800" dirty="0" smtClean="0"/>
              <a:t>, а</a:t>
            </a:r>
            <a:r>
              <a:rPr lang="en-US" sz="1800" dirty="0" err="1" smtClean="0"/>
              <a:t>тра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уриум</a:t>
            </a:r>
            <a:r>
              <a:rPr lang="sr-Cyrl-CS" sz="1800" dirty="0" smtClean="0"/>
              <a:t>, г</a:t>
            </a:r>
            <a:r>
              <a:rPr lang="en-US" sz="1800" dirty="0" err="1" smtClean="0"/>
              <a:t>аламин</a:t>
            </a:r>
            <a:r>
              <a:rPr lang="sr-Cyrl-CS" sz="1800" dirty="0" smtClean="0"/>
              <a:t>, м</a:t>
            </a:r>
            <a:r>
              <a:rPr lang="en-US" sz="1800" dirty="0" err="1" smtClean="0"/>
              <a:t>ива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уриум</a:t>
            </a:r>
            <a:r>
              <a:rPr lang="sr-Cyrl-CS" sz="1800" dirty="0" smtClean="0"/>
              <a:t>, п</a:t>
            </a:r>
            <a:r>
              <a:rPr lang="en-US" sz="1800" dirty="0" err="1" smtClean="0"/>
              <a:t>ан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урониум</a:t>
            </a:r>
            <a:r>
              <a:rPr lang="sr-Cyrl-CS" sz="1800" dirty="0" smtClean="0"/>
              <a:t>, в</a:t>
            </a:r>
            <a:r>
              <a:rPr lang="en-US" sz="1800" dirty="0" smtClean="0"/>
              <a:t>е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урониум</a:t>
            </a:r>
            <a:r>
              <a:rPr lang="sr-Cyrl-CS" sz="1800" dirty="0" smtClean="0"/>
              <a:t>, р</a:t>
            </a:r>
            <a:r>
              <a:rPr lang="en-US" sz="1800" dirty="0" smtClean="0"/>
              <a:t>о</a:t>
            </a:r>
            <a:r>
              <a:rPr lang="sr-Cyrl-CS" sz="1800" dirty="0" smtClean="0"/>
              <a:t>к</a:t>
            </a:r>
            <a:r>
              <a:rPr lang="en-US" sz="1800" dirty="0" err="1" smtClean="0"/>
              <a:t>урониум</a:t>
            </a:r>
            <a:r>
              <a:rPr lang="sr-Cyrl-CS" sz="1800" dirty="0" smtClean="0"/>
              <a:t>)</a:t>
            </a:r>
            <a:endParaRPr lang="en-US" sz="1800" dirty="0" smtClean="0"/>
          </a:p>
          <a:p>
            <a:pPr lvl="2" eaLnBrk="1" hangingPunct="1"/>
            <a:r>
              <a:rPr lang="sr-Cyrl-CS" sz="1800" u="sng" dirty="0" smtClean="0"/>
              <a:t>деполаризирајући</a:t>
            </a:r>
            <a:r>
              <a:rPr lang="sr-Cyrl-CS" sz="1800" dirty="0" smtClean="0"/>
              <a:t> </a:t>
            </a:r>
            <a:r>
              <a:rPr lang="sr-Cyrl-CS" dirty="0" smtClean="0"/>
              <a:t>- </a:t>
            </a:r>
            <a:r>
              <a:rPr lang="sr-Cyrl-CS" sz="1800" dirty="0" smtClean="0"/>
              <a:t>најбржи почетак дејства </a:t>
            </a:r>
            <a:r>
              <a:rPr lang="en-US" sz="1800" dirty="0" smtClean="0"/>
              <a:t>(</a:t>
            </a:r>
            <a:r>
              <a:rPr lang="sr-Cyrl-CS" sz="1800" dirty="0" smtClean="0"/>
              <a:t>сукцинил-холин)                               </a:t>
            </a:r>
          </a:p>
          <a:p>
            <a:pPr eaLnBrk="1" hangingPunct="1"/>
            <a:r>
              <a:rPr lang="sr-Cyrl-CS" sz="2000" dirty="0" smtClean="0"/>
              <a:t>Централни миорелаксанси (спазмолитици) </a:t>
            </a:r>
            <a:endParaRPr lang="en-US" sz="2000" dirty="0" smtClean="0"/>
          </a:p>
          <a:p>
            <a:pPr lvl="1" eaLnBrk="1" hangingPunct="1"/>
            <a:r>
              <a:rPr lang="sr-Cyrl-CS" sz="2000" dirty="0" smtClean="0"/>
              <a:t>користе се у лечењу спастицитета у оквиру неуролошких обољења</a:t>
            </a:r>
          </a:p>
          <a:p>
            <a:pPr lvl="2" eaLnBrk="1" hangingPunct="1"/>
            <a:r>
              <a:rPr lang="sr-Cyrl-CS" sz="1800" dirty="0" smtClean="0"/>
              <a:t>диазепам, баклофен, дантролен, ботулинус токсин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Неуромишићни блокатори</a:t>
            </a:r>
            <a:r>
              <a:rPr lang="sr-Cyrl-CS" sz="3900" smtClean="0"/>
              <a:t>                                   </a:t>
            </a:r>
            <a:r>
              <a:rPr lang="sr-Cyrl-CS" sz="2800" smtClean="0"/>
              <a:t>- механизам деловања -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 eaLnBrk="1" hangingPunct="1"/>
            <a:r>
              <a:rPr lang="sr-Latn-CS" sz="2000" u="sng" dirty="0" smtClean="0"/>
              <a:t>Недеполаризирајући (компетитивни)</a:t>
            </a:r>
            <a:endParaRPr lang="en-US" sz="2000" u="sng" dirty="0" smtClean="0"/>
          </a:p>
          <a:p>
            <a:pPr marL="725488" lvl="1" indent="-381000" eaLnBrk="1" hangingPunct="1"/>
            <a:r>
              <a:rPr lang="sr-Latn-CS" sz="2000" dirty="0" smtClean="0"/>
              <a:t>Изазивају компетитивну блокаду никотинског  холинергичког рецептора </a:t>
            </a:r>
            <a:r>
              <a:rPr lang="nl-NL" sz="2000" dirty="0" smtClean="0"/>
              <a:t>у нивоу завршне моторне плоче</a:t>
            </a:r>
            <a:r>
              <a:rPr lang="sr-Latn-RS" sz="2000" dirty="0" smtClean="0"/>
              <a:t>. </a:t>
            </a:r>
            <a:r>
              <a:rPr lang="sr-Cyrl-RS" sz="2000" dirty="0" smtClean="0"/>
              <a:t>Дејство се може прекинути неостигмином</a:t>
            </a:r>
            <a:endParaRPr lang="sr-Latn-CS" sz="2000" dirty="0" smtClean="0"/>
          </a:p>
          <a:p>
            <a:pPr marL="381000" indent="-381000" eaLnBrk="1" hangingPunct="1"/>
            <a:r>
              <a:rPr lang="sr-Latn-CS" sz="2000" u="sng" dirty="0" smtClean="0"/>
              <a:t>Деполаризирајући </a:t>
            </a:r>
            <a:r>
              <a:rPr lang="sr-Latn-CS" sz="2000" b="1" dirty="0" smtClean="0"/>
              <a:t> </a:t>
            </a:r>
            <a:r>
              <a:rPr lang="sr-Latn-CS" sz="2000" b="1" dirty="0" smtClean="0">
                <a:solidFill>
                  <a:srgbClr val="FFFF99"/>
                </a:solidFill>
              </a:rPr>
              <a:t>  </a:t>
            </a:r>
            <a:endParaRPr lang="en-US" sz="2000" b="1" dirty="0" smtClean="0">
              <a:solidFill>
                <a:srgbClr val="FFFF99"/>
              </a:solidFill>
            </a:endParaRPr>
          </a:p>
          <a:p>
            <a:pPr marL="725488" lvl="1" indent="-381000" eaLnBrk="1" hangingPunct="1"/>
            <a:r>
              <a:rPr lang="sr-Latn-CS" sz="2000" dirty="0" smtClean="0"/>
              <a:t>Проузрокују дуготрајну деполаризацију постсинаптичке мембране и тиме онемогућавају неуромускуларно преношење</a:t>
            </a:r>
            <a:r>
              <a:rPr lang="sr-Cyrl-RS" sz="2000" dirty="0" smtClean="0"/>
              <a:t>. Неостигмин може потенцирати блокаду. </a:t>
            </a:r>
            <a:endParaRPr lang="en-US" sz="2000" dirty="0" smtClean="0"/>
          </a:p>
          <a:p>
            <a:pPr lvl="2" eaLnBrk="1" hangingPunct="1"/>
            <a:r>
              <a:rPr lang="ru-RU" sz="1800" u="sng" dirty="0" smtClean="0"/>
              <a:t>Деполаризацијски блок</a:t>
            </a:r>
            <a:r>
              <a:rPr lang="ru-RU" sz="1800" dirty="0" smtClean="0"/>
              <a:t>: талас деполаризације се шири и на околне мембране, тако да долази до дезорганизованих контракција, затим и до млитаве парализе</a:t>
            </a:r>
          </a:p>
          <a:p>
            <a:pPr lvl="2" eaLnBrk="1" hangingPunct="1"/>
            <a:r>
              <a:rPr lang="ru-RU" sz="1800" u="sng" dirty="0" smtClean="0"/>
              <a:t>Десензибилизацијски блок</a:t>
            </a:r>
            <a:r>
              <a:rPr lang="ru-RU" sz="1800" dirty="0" smtClean="0"/>
              <a:t>: мембрана се реполаризује, али је десензибилисана за Ацх јер је сукцинил-холин још увек присутан, јонски канали се понашају као да су затворени</a:t>
            </a:r>
          </a:p>
          <a:p>
            <a:pPr marL="725488" lvl="1" indent="-381000" eaLnBrk="1" hangingPunct="1"/>
            <a:endParaRPr lang="sr-Latn-CS" sz="2000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Неуромишићни блокатори</a:t>
            </a:r>
            <a:r>
              <a:rPr lang="sr-Cyrl-CS" sz="3900" smtClean="0"/>
              <a:t>                                   </a:t>
            </a:r>
            <a:r>
              <a:rPr lang="sr-Cyrl-CS" sz="2800" smtClean="0"/>
              <a:t>- фармакокинетика -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 eaLnBrk="1" hangingPunct="1">
              <a:lnSpc>
                <a:spcPct val="90000"/>
              </a:lnSpc>
            </a:pPr>
            <a:r>
              <a:rPr lang="ru-RU" sz="2000" smtClean="0"/>
              <a:t>По структури слични ацетил-холину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ru-RU" sz="2000" smtClean="0"/>
              <a:t>садрже кватернерну амонијумску групу → не ресорбују се из дигестивног тракта па се примењују искључиво интравенски </a:t>
            </a:r>
          </a:p>
          <a:p>
            <a:pPr marL="381000" indent="-381000" eaLnBrk="1" hangingPunct="1">
              <a:lnSpc>
                <a:spcPct val="90000"/>
              </a:lnSpc>
            </a:pPr>
            <a:r>
              <a:rPr lang="ru-RU" sz="2000" smtClean="0"/>
              <a:t>Слабо растворљиви у мастима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ru-RU" sz="2000" smtClean="0"/>
              <a:t>не пролазе мембране и хематоенцефалну баријеру → дистрибуција искључиво у крви</a:t>
            </a:r>
          </a:p>
          <a:p>
            <a:pPr marL="381000" indent="-381000" eaLnBrk="1" hangingPunct="1">
              <a:lnSpc>
                <a:spcPct val="90000"/>
              </a:lnSpc>
            </a:pPr>
            <a:r>
              <a:rPr lang="sr-Latn-CS" sz="2000" smtClean="0"/>
              <a:t>Према дужини трајања миоре</a:t>
            </a:r>
            <a:r>
              <a:rPr lang="sr-Cyrl-CS" sz="2000" smtClean="0"/>
              <a:t>ла</a:t>
            </a:r>
            <a:r>
              <a:rPr lang="sr-Latn-CS" sz="2000" smtClean="0"/>
              <a:t>ксације деле се на:</a:t>
            </a:r>
          </a:p>
          <a:p>
            <a:pPr marL="725488" lvl="1" indent="-381000" eaLnBrk="1" hangingPunct="1">
              <a:lnSpc>
                <a:spcPct val="90000"/>
              </a:lnSpc>
              <a:buFontTx/>
              <a:buChar char="•"/>
            </a:pPr>
            <a:r>
              <a:rPr lang="sr-Latn-CS" sz="2000" u="sng" smtClean="0"/>
              <a:t>Миорелаксансе кратког дејства (10-20 мин): </a:t>
            </a:r>
            <a:endParaRPr lang="sr-Cyrl-CS" sz="2000" u="sng" smtClean="0"/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sr-Latn-CS" sz="1800" smtClean="0"/>
              <a:t>мивакуријум, сукцинил-холин </a:t>
            </a:r>
          </a:p>
          <a:p>
            <a:pPr marL="725488" lvl="1" indent="-381000" eaLnBrk="1" hangingPunct="1">
              <a:lnSpc>
                <a:spcPct val="90000"/>
              </a:lnSpc>
              <a:buFontTx/>
              <a:buChar char="•"/>
            </a:pPr>
            <a:r>
              <a:rPr lang="sr-Latn-CS" sz="2000" u="sng" smtClean="0"/>
              <a:t>Миорелаксансе средње дугог дејства (20-35 мин):</a:t>
            </a:r>
            <a:r>
              <a:rPr lang="sr-Cyrl-CS" sz="2000" u="sng" smtClean="0"/>
              <a:t> 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sr-Latn-CS" sz="1800" smtClean="0"/>
              <a:t>атракуријум, рокуронијум, векуронијум</a:t>
            </a:r>
          </a:p>
          <a:p>
            <a:pPr marL="725488" lvl="1" indent="-381000" eaLnBrk="1" hangingPunct="1">
              <a:lnSpc>
                <a:spcPct val="90000"/>
              </a:lnSpc>
              <a:buFontTx/>
              <a:buChar char="•"/>
            </a:pPr>
            <a:r>
              <a:rPr lang="sr-Latn-CS" sz="2000" u="sng" smtClean="0"/>
              <a:t>Миорелаксансе дугог дејства (</a:t>
            </a:r>
            <a:r>
              <a:rPr lang="en-US" sz="2000" u="sng" smtClean="0"/>
              <a:t>&gt;</a:t>
            </a:r>
            <a:r>
              <a:rPr lang="sr-Latn-CS" sz="2000" u="sng" smtClean="0"/>
              <a:t>35 мин): </a:t>
            </a:r>
            <a:endParaRPr lang="sr-Cyrl-CS" sz="2000" u="sng" smtClean="0"/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sr-Latn-CS" sz="1800" smtClean="0"/>
              <a:t>панкуронијум, цисатракуријум, доксакуријум, метокурин,</a:t>
            </a:r>
            <a:r>
              <a:rPr lang="sr-Cyrl-CS" sz="1800" smtClean="0"/>
              <a:t> </a:t>
            </a:r>
            <a:r>
              <a:rPr lang="sr-Latn-CS" sz="1800" smtClean="0"/>
              <a:t>тубокурарин, пипекуронијум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62100"/>
            <a:ext cx="8229600" cy="4530725"/>
          </a:xfrm>
        </p:spPr>
        <p:txBody>
          <a:bodyPr/>
          <a:lstStyle/>
          <a:p>
            <a:pPr marL="381000" indent="-381000" eaLnBrk="1" hangingPunct="1">
              <a:lnSpc>
                <a:spcPct val="90000"/>
              </a:lnSpc>
            </a:pPr>
            <a:r>
              <a:rPr lang="sr-Cyrl-CS" sz="2000" smtClean="0"/>
              <a:t>Дејство: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smtClean="0"/>
              <a:t>	Р</a:t>
            </a:r>
            <a:r>
              <a:rPr lang="en-US" sz="2000" smtClean="0"/>
              <a:t>елаксација скелетне мускулатуре</a:t>
            </a:r>
            <a:r>
              <a:rPr lang="hr-HR" sz="2000" smtClean="0"/>
              <a:t> </a:t>
            </a:r>
            <a:r>
              <a:rPr lang="sr-Latn-CS" sz="2000" smtClean="0"/>
              <a:t>(слабост или млитава парализа) </a:t>
            </a:r>
            <a:endParaRPr lang="sr-Cyrl-CS" sz="2000" smtClean="0"/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000" smtClean="0"/>
              <a:t>О</a:t>
            </a:r>
            <a:r>
              <a:rPr lang="hr-HR" sz="2000" smtClean="0"/>
              <a:t>ч</a:t>
            </a:r>
            <a:r>
              <a:rPr lang="en-US" sz="2000" smtClean="0"/>
              <a:t>ни ми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</a:t>
            </a:r>
            <a:r>
              <a:rPr lang="sr-Latn-CS" sz="2000" smtClean="0"/>
              <a:t> (птоза и диплопија)</a:t>
            </a:r>
            <a:endParaRPr lang="hr-HR" sz="2000" smtClean="0"/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000" smtClean="0"/>
              <a:t>М</a:t>
            </a:r>
            <a:r>
              <a:rPr lang="en-US" sz="2000" smtClean="0"/>
              <a:t>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 за гутање и говор</a:t>
            </a:r>
            <a:r>
              <a:rPr lang="sr-Latn-CS" sz="2000" smtClean="0"/>
              <a:t> (дизартрија и дисфагија)</a:t>
            </a:r>
            <a:endParaRPr lang="en-US" sz="2000" smtClean="0"/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hr-HR" sz="2000" smtClean="0"/>
              <a:t>Миш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 екстремитета</a:t>
            </a:r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000" smtClean="0"/>
              <a:t>М</a:t>
            </a:r>
            <a:r>
              <a:rPr lang="en-US" sz="2000" smtClean="0"/>
              <a:t>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 врата</a:t>
            </a:r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000" smtClean="0"/>
              <a:t>М</a:t>
            </a:r>
            <a:r>
              <a:rPr lang="en-US" sz="2000" smtClean="0"/>
              <a:t>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 трупа и ки</a:t>
            </a:r>
            <a:r>
              <a:rPr lang="hr-HR" sz="2000" smtClean="0"/>
              <a:t>ч</a:t>
            </a:r>
            <a:r>
              <a:rPr lang="en-US" sz="2000" smtClean="0"/>
              <a:t>меног стуба</a:t>
            </a:r>
          </a:p>
          <a:p>
            <a:pPr marL="725488" lvl="1" indent="-3810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000" smtClean="0"/>
              <a:t>И</a:t>
            </a:r>
            <a:r>
              <a:rPr lang="en-US" sz="2000" smtClean="0"/>
              <a:t>нтеркостални ми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и и дијафрагма</a:t>
            </a:r>
            <a:r>
              <a:rPr lang="sr-Latn-CS" sz="2000" smtClean="0"/>
              <a:t> → </a:t>
            </a:r>
            <a:r>
              <a:rPr lang="sr-Latn-CS" sz="2000" b="1" smtClean="0">
                <a:solidFill>
                  <a:schemeClr val="hlink"/>
                </a:solidFill>
              </a:rPr>
              <a:t>депресија дисања</a:t>
            </a:r>
            <a:endParaRPr lang="sr-Cyrl-CS" sz="2000" b="1" smtClean="0">
              <a:solidFill>
                <a:schemeClr val="hlink"/>
              </a:solidFill>
            </a:endParaRPr>
          </a:p>
          <a:p>
            <a:pPr marL="381000" indent="-381000" eaLnBrk="1" hangingPunct="1">
              <a:lnSpc>
                <a:spcPct val="90000"/>
              </a:lnSpc>
            </a:pPr>
            <a:r>
              <a:rPr lang="sr-Cyrl-CS" sz="2000" smtClean="0"/>
              <a:t>Централни нервни систем - </a:t>
            </a:r>
            <a:r>
              <a:rPr lang="sr-Cyrl-CS" sz="2000" b="1" smtClean="0">
                <a:solidFill>
                  <a:schemeClr val="hlink"/>
                </a:solidFill>
              </a:rPr>
              <a:t>нема ефекта</a:t>
            </a:r>
            <a:r>
              <a:rPr lang="sr-Cyrl-CS" sz="2000" smtClean="0">
                <a:solidFill>
                  <a:schemeClr val="hlink"/>
                </a:solidFill>
              </a:rPr>
              <a:t>!</a:t>
            </a:r>
            <a:r>
              <a:rPr lang="sr-Cyrl-CS" sz="2000" smtClean="0"/>
              <a:t> 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>
                <a:solidFill>
                  <a:schemeClr val="hlink"/>
                </a:solidFill>
              </a:rPr>
              <a:t>не</a:t>
            </a:r>
            <a:r>
              <a:rPr lang="sr-Cyrl-CS" sz="2000" smtClean="0"/>
              <a:t> доводе до поремећаја свести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>
                <a:solidFill>
                  <a:schemeClr val="hlink"/>
                </a:solidFill>
              </a:rPr>
              <a:t>не</a:t>
            </a:r>
            <a:r>
              <a:rPr lang="sr-Cyrl-CS" sz="2000" smtClean="0"/>
              <a:t> изазивају аналгезију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>
                <a:solidFill>
                  <a:schemeClr val="hlink"/>
                </a:solidFill>
              </a:rPr>
              <a:t>не</a:t>
            </a:r>
            <a:r>
              <a:rPr lang="sr-Cyrl-CS" sz="2000" smtClean="0"/>
              <a:t> ремете функцију чула (мирис, укус)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>
                <a:solidFill>
                  <a:schemeClr val="hlink"/>
                </a:solidFill>
              </a:rPr>
              <a:t>не</a:t>
            </a:r>
            <a:r>
              <a:rPr lang="sr-Cyrl-CS" sz="2000" smtClean="0"/>
              <a:t> ремете меморију </a:t>
            </a: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sr-Cyrl-CS" sz="3600" smtClean="0"/>
              <a:t>Неуромишићни блокатори</a:t>
            </a:r>
            <a:r>
              <a:rPr lang="sr-Cyrl-CS" sz="3900" smtClean="0"/>
              <a:t>                                   </a:t>
            </a:r>
            <a:r>
              <a:rPr lang="sr-Cyrl-CS" sz="2800" smtClean="0"/>
              <a:t>- фармакодинамика -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686800" cy="1139825"/>
          </a:xfrm>
        </p:spPr>
        <p:txBody>
          <a:bodyPr/>
          <a:lstStyle/>
          <a:p>
            <a:pPr eaLnBrk="1" hangingPunct="1"/>
            <a:r>
              <a:rPr lang="sr-Cyrl-CS" sz="3600" smtClean="0"/>
              <a:t>Неуромишићни блокатори</a:t>
            </a:r>
            <a:r>
              <a:rPr lang="sr-Cyrl-CS" sz="3200" smtClean="0"/>
              <a:t>                                    </a:t>
            </a:r>
            <a:br>
              <a:rPr lang="sr-Cyrl-CS" sz="3200" smtClean="0"/>
            </a:br>
            <a:r>
              <a:rPr lang="sr-Cyrl-CS" sz="2800" smtClean="0"/>
              <a:t>- индикације/нежељена дејства/контраиндикације -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62100"/>
            <a:ext cx="8229600" cy="4530725"/>
          </a:xfrm>
        </p:spPr>
        <p:txBody>
          <a:bodyPr/>
          <a:lstStyle/>
          <a:p>
            <a:pPr marL="381000" indent="-381000" eaLnBrk="1" hangingPunct="1">
              <a:lnSpc>
                <a:spcPct val="90000"/>
              </a:lnSpc>
            </a:pPr>
            <a:r>
              <a:rPr lang="sr-Cyrl-CS" sz="2000" smtClean="0"/>
              <a:t>Индикације: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en-US" sz="2000" smtClean="0"/>
              <a:t>Поја</a:t>
            </a:r>
            <a:r>
              <a:rPr lang="hr-HR" sz="2000" smtClean="0"/>
              <a:t>ч</a:t>
            </a:r>
            <a:r>
              <a:rPr lang="en-US" sz="2000" smtClean="0"/>
              <a:t>ање релаксације скелетних ми</a:t>
            </a:r>
            <a:r>
              <a:rPr lang="hr-HR" sz="2000" smtClean="0"/>
              <a:t>ш</a:t>
            </a:r>
            <a:r>
              <a:rPr lang="en-US" sz="2000" smtClean="0"/>
              <a:t>и</a:t>
            </a:r>
            <a:r>
              <a:rPr lang="hr-HR" sz="2000" smtClean="0"/>
              <a:t>ћ</a:t>
            </a:r>
            <a:r>
              <a:rPr lang="en-US" sz="2000" smtClean="0"/>
              <a:t>а за</a:t>
            </a:r>
            <a:r>
              <a:rPr lang="sr-Cyrl-CS" sz="2000" smtClean="0"/>
              <a:t> </a:t>
            </a:r>
            <a:r>
              <a:rPr lang="en-US" sz="2000" smtClean="0"/>
              <a:t>време оп</a:t>
            </a:r>
            <a:r>
              <a:rPr lang="hr-HR" sz="2000" smtClean="0"/>
              <a:t>ш</a:t>
            </a:r>
            <a:r>
              <a:rPr lang="en-US" sz="2000" smtClean="0"/>
              <a:t>те анестезије</a:t>
            </a:r>
            <a:r>
              <a:rPr lang="hr-HR" sz="2000" smtClean="0"/>
              <a:t> </a:t>
            </a:r>
            <a:endParaRPr lang="sr-Cyrl-CS" sz="2000" smtClean="0"/>
          </a:p>
          <a:p>
            <a:pPr marL="725488" lvl="1" indent="-381000" eaLnBrk="1" hangingPunct="1">
              <a:lnSpc>
                <a:spcPct val="90000"/>
              </a:lnSpc>
            </a:pPr>
            <a:r>
              <a:rPr lang="en-US" sz="2000" smtClean="0"/>
              <a:t>Спре</a:t>
            </a:r>
            <a:r>
              <a:rPr lang="hr-HR" sz="2000" smtClean="0"/>
              <a:t>ч</a:t>
            </a:r>
            <a:r>
              <a:rPr lang="en-US" sz="2000" smtClean="0"/>
              <a:t>авање траума у електроконвулзивној</a:t>
            </a:r>
            <a:r>
              <a:rPr lang="sr-Cyrl-CS" sz="2000" smtClean="0"/>
              <a:t> </a:t>
            </a:r>
            <a:r>
              <a:rPr lang="en-US" sz="2000" smtClean="0"/>
              <a:t>терапији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en-US" sz="2000" smtClean="0"/>
              <a:t>Олак</a:t>
            </a:r>
            <a:r>
              <a:rPr lang="hr-HR" sz="2000" smtClean="0"/>
              <a:t>ш</a:t>
            </a:r>
            <a:r>
              <a:rPr lang="en-US" sz="2000" smtClean="0"/>
              <a:t>авање ендотрахеалне интубације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en-US" sz="2000" smtClean="0"/>
              <a:t>Олак</a:t>
            </a:r>
            <a:r>
              <a:rPr lang="hr-HR" sz="2000" smtClean="0"/>
              <a:t>ш</a:t>
            </a:r>
            <a:r>
              <a:rPr lang="en-US" sz="2000" smtClean="0"/>
              <a:t>авање ортопедских процедура</a:t>
            </a:r>
            <a:endParaRPr lang="sr-Cyrl-CS" sz="2000" smtClean="0"/>
          </a:p>
          <a:p>
            <a:pPr marL="381000" indent="-381000" eaLnBrk="1" hangingPunct="1">
              <a:lnSpc>
                <a:spcPct val="90000"/>
              </a:lnSpc>
            </a:pPr>
            <a:r>
              <a:rPr lang="sr-Cyrl-CS" sz="2000" smtClean="0"/>
              <a:t>Нежељена дејства: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/>
              <a:t>Блокада мускаринских рецептора (панкуронијим, атракуријум, рокуронијум)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/>
              <a:t>Ослобађање хистамина (атракуријум, мивакуријум)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Cyrl-CS" sz="2000" smtClean="0"/>
              <a:t>Сукцинил-холин: постоперативни бол, хиперкалијемија, брадикардија, малигна хипертермија</a:t>
            </a:r>
          </a:p>
          <a:p>
            <a:pPr marL="381000" indent="-381000" eaLnBrk="1" hangingPunct="1">
              <a:lnSpc>
                <a:spcPct val="90000"/>
              </a:lnSpc>
            </a:pPr>
            <a:r>
              <a:rPr lang="sr-Cyrl-CS" sz="2000" smtClean="0"/>
              <a:t>Контраиндикације:</a:t>
            </a:r>
          </a:p>
          <a:p>
            <a:pPr marL="725488" lvl="1" indent="-381000" eaLnBrk="1" hangingPunct="1">
              <a:lnSpc>
                <a:spcPct val="90000"/>
              </a:lnSpc>
            </a:pPr>
            <a:r>
              <a:rPr lang="sr-Latn-CS" sz="2000" b="1" smtClean="0">
                <a:solidFill>
                  <a:schemeClr val="hlink"/>
                </a:solidFill>
              </a:rPr>
              <a:t>Myasthenia gravis!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900" smtClean="0"/>
              <a:t>Спазмолитици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81000" indent="-381000" eaLnBrk="1" hangingPunct="1">
              <a:lnSpc>
                <a:spcPct val="80000"/>
              </a:lnSpc>
            </a:pPr>
            <a:r>
              <a:rPr lang="ru-RU" sz="1800" smtClean="0"/>
              <a:t>СПАСТИЧНОСТ – повећан тонички рефлекс  истезања и спазам флексорне мускулатуре, уз изражену мишићну слабост: церебрална парализа, мултипла склероза, након можданог удара.</a:t>
            </a:r>
          </a:p>
          <a:p>
            <a:pPr marL="725488" lvl="1" indent="-381000" eaLnBrk="1" hangingPunct="1">
              <a:lnSpc>
                <a:spcPct val="80000"/>
              </a:lnSpc>
            </a:pPr>
            <a:r>
              <a:rPr lang="ru-RU" sz="1800" smtClean="0"/>
              <a:t> У основи је оштећење централног моторног неурона и појачање рефлекса. Лечи се модификовањем деловања ГАБА у ЦНС-у или директним деловањем на мишићно влакно.</a:t>
            </a:r>
          </a:p>
          <a:p>
            <a:pPr marL="725488" lvl="1" indent="-381000" eaLnBrk="1" hangingPunct="1">
              <a:lnSpc>
                <a:spcPct val="80000"/>
              </a:lnSpc>
            </a:pPr>
            <a:endParaRPr lang="ru-RU" sz="1800" smtClean="0"/>
          </a:p>
          <a:p>
            <a:pPr marL="381000" indent="-381000" eaLnBrk="1" hangingPunct="1">
              <a:lnSpc>
                <a:spcPct val="80000"/>
              </a:lnSpc>
            </a:pPr>
            <a:r>
              <a:rPr lang="ru-RU" sz="1800" smtClean="0"/>
              <a:t>Диазепам </a:t>
            </a:r>
          </a:p>
          <a:p>
            <a:pPr marL="725488" lvl="1" indent="-381000" eaLnBrk="1" hangingPunct="1">
              <a:lnSpc>
                <a:spcPct val="80000"/>
              </a:lnSpc>
            </a:pPr>
            <a:r>
              <a:rPr lang="ru-RU" sz="1800" smtClean="0"/>
              <a:t>олакшава деловање ГАБА, у терапији мишићног спазма  (5-50мг)</a:t>
            </a:r>
          </a:p>
          <a:p>
            <a:pPr marL="381000" indent="-381000" eaLnBrk="1" hangingPunct="1">
              <a:lnSpc>
                <a:spcPct val="80000"/>
              </a:lnSpc>
            </a:pPr>
            <a:r>
              <a:rPr lang="ru-RU" sz="1800" smtClean="0"/>
              <a:t>Баклофен </a:t>
            </a:r>
          </a:p>
          <a:p>
            <a:pPr marL="725488" lvl="1" indent="-381000" eaLnBrk="1" hangingPunct="1">
              <a:lnSpc>
                <a:spcPct val="80000"/>
              </a:lnSpc>
            </a:pPr>
            <a:r>
              <a:rPr lang="ru-RU" sz="1800" smtClean="0"/>
              <a:t>орални ГАБА-миметик (2X15мг, до маx. 100мг дневно)</a:t>
            </a:r>
          </a:p>
          <a:p>
            <a:pPr marL="381000" indent="-381000" eaLnBrk="1" hangingPunct="1">
              <a:lnSpc>
                <a:spcPct val="80000"/>
              </a:lnSpc>
            </a:pPr>
            <a:r>
              <a:rPr lang="ru-RU" sz="1800" smtClean="0"/>
              <a:t>Дантролен </a:t>
            </a:r>
          </a:p>
          <a:p>
            <a:pPr marL="725488" lvl="1" indent="-381000" eaLnBrk="1" hangingPunct="1">
              <a:lnSpc>
                <a:spcPct val="80000"/>
              </a:lnSpc>
            </a:pPr>
            <a:r>
              <a:rPr lang="ru-RU" sz="1800" smtClean="0"/>
              <a:t>спречава ослобађање Ca++, користи се и у терапији малигне хипертермије</a:t>
            </a:r>
          </a:p>
          <a:p>
            <a:pPr marL="381000" indent="-381000" eaLnBrk="1" hangingPunct="1">
              <a:lnSpc>
                <a:spcPct val="80000"/>
              </a:lnSpc>
            </a:pPr>
            <a:r>
              <a:rPr lang="ru-RU" sz="1800" smtClean="0"/>
              <a:t>Ботулинум токсин </a:t>
            </a:r>
          </a:p>
          <a:p>
            <a:pPr marL="725488" lvl="1" indent="-381000" eaLnBrk="1" hangingPunct="1">
              <a:lnSpc>
                <a:spcPct val="80000"/>
              </a:lnSpc>
            </a:pPr>
            <a:r>
              <a:rPr lang="ru-RU" sz="1800" smtClean="0"/>
              <a:t>код спастичности само једног мишића или изоловане мишићне групе</a:t>
            </a:r>
          </a:p>
          <a:p>
            <a:pPr marL="725488" lvl="1" indent="-381000" eaLnBrk="1" hangingPunct="1">
              <a:lnSpc>
                <a:spcPct val="80000"/>
              </a:lnSpc>
            </a:pPr>
            <a:endParaRPr lang="sr-Latn-CS" sz="18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4800"/>
            <a:ext cx="8424936" cy="1143000"/>
          </a:xfrm>
        </p:spPr>
        <p:txBody>
          <a:bodyPr anchor="ctr"/>
          <a:lstStyle/>
          <a:p>
            <a:pPr algn="ctr"/>
            <a:r>
              <a:rPr lang="ru-RU" sz="3600" dirty="0" smtClean="0"/>
              <a:t>Лекови- секундарни анксиозни поремећај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антиконвулзиви: </a:t>
            </a:r>
            <a:r>
              <a:rPr lang="sr-Cyrl-RS" dirty="0" smtClean="0"/>
              <a:t>карбамазепин</a:t>
            </a:r>
            <a:r>
              <a:rPr lang="sr-Cyrl-RS" dirty="0" smtClean="0"/>
              <a:t>, фенитоин</a:t>
            </a:r>
          </a:p>
          <a:p>
            <a:r>
              <a:rPr lang="sr-Cyrl-RS" dirty="0" smtClean="0"/>
              <a:t>антидепресиви: </a:t>
            </a:r>
            <a:r>
              <a:rPr lang="en-US" dirty="0" smtClean="0"/>
              <a:t>SSRI</a:t>
            </a:r>
            <a:r>
              <a:rPr lang="sr-Cyrl-RS" dirty="0" smtClean="0"/>
              <a:t>, </a:t>
            </a:r>
            <a:r>
              <a:rPr lang="en-US" dirty="0" smtClean="0"/>
              <a:t>SNRI</a:t>
            </a:r>
            <a:r>
              <a:rPr lang="sr-Cyrl-RS" dirty="0" smtClean="0"/>
              <a:t>, бупропион</a:t>
            </a:r>
          </a:p>
          <a:p>
            <a:r>
              <a:rPr lang="sr-Cyrl-RS" dirty="0" smtClean="0"/>
              <a:t>антихипертензиви: клонидин, фелодипин</a:t>
            </a:r>
          </a:p>
          <a:p>
            <a:r>
              <a:rPr lang="sr-Cyrl-RS" dirty="0" smtClean="0"/>
              <a:t>антибиотици: хинолони, изониазид</a:t>
            </a:r>
          </a:p>
          <a:p>
            <a:r>
              <a:rPr lang="sr-Cyrl-RS" dirty="0" smtClean="0"/>
              <a:t>бронходилататори: теофилин</a:t>
            </a:r>
          </a:p>
          <a:p>
            <a:r>
              <a:rPr lang="sr-Cyrl-RS" dirty="0" smtClean="0"/>
              <a:t>кортикостероиди: преднизон</a:t>
            </a:r>
          </a:p>
          <a:p>
            <a:r>
              <a:rPr lang="sr-Cyrl-RS" dirty="0" smtClean="0"/>
              <a:t>агонисти допамина: амантадин, леводопа</a:t>
            </a:r>
          </a:p>
          <a:p>
            <a:r>
              <a:rPr lang="sr-Cyrl-RS" dirty="0" smtClean="0"/>
              <a:t>НСАИЛ: ибупрофен, индометацин</a:t>
            </a:r>
          </a:p>
          <a:p>
            <a:r>
              <a:rPr lang="sr-Cyrl-RS" dirty="0" smtClean="0"/>
              <a:t>амфетамин, никотин, кофеин, кокаин, псеудоефедрин, фенилефрин, левотироксин   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 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АНКСИОЗНОСТ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85926"/>
            <a:ext cx="8424936" cy="4476750"/>
          </a:xfrm>
        </p:spPr>
        <p:txBody>
          <a:bodyPr/>
          <a:lstStyle/>
          <a:p>
            <a:pPr eaLnBrk="1" hangingPunct="1"/>
            <a:r>
              <a:rPr lang="sr-Cyrl-CS" altLang="ko-KR" dirty="0" smtClean="0"/>
              <a:t>Симптоми: </a:t>
            </a:r>
            <a:endParaRPr lang="en-US" altLang="ko-KR" dirty="0" smtClean="0">
              <a:ea typeface="굴림" charset="-127"/>
            </a:endParaRPr>
          </a:p>
          <a:p>
            <a:pPr lvl="1" eaLnBrk="1" hangingPunct="1"/>
            <a:r>
              <a:rPr lang="sr-Cyrl-CS" altLang="ko-KR" dirty="0" smtClean="0"/>
              <a:t>напетост, забринутост, нервоза, раздражљивост, тахикардија, тремор, гастроинтестиналне тегобе</a:t>
            </a:r>
            <a:r>
              <a:rPr lang="sr-Latn-RS" altLang="ko-KR" dirty="0" smtClean="0"/>
              <a:t>, </a:t>
            </a:r>
            <a:r>
              <a:rPr lang="sr-Cyrl-RS" altLang="ko-KR" dirty="0" smtClean="0"/>
              <a:t>убрзано дисање, недостатак даха</a:t>
            </a:r>
          </a:p>
          <a:p>
            <a:r>
              <a:rPr lang="sr-Cyrl-RS" altLang="ko-KR" dirty="0" smtClean="0"/>
              <a:t>Процена:</a:t>
            </a:r>
          </a:p>
          <a:p>
            <a:pPr lvl="1"/>
            <a:r>
              <a:rPr lang="sr-Cyrl-RS" altLang="ko-KR" dirty="0" smtClean="0"/>
              <a:t>Хамилтонова скала</a:t>
            </a:r>
            <a:endParaRPr lang="sr-Cyrl-CS" altLang="ko-KR" dirty="0" smtClean="0"/>
          </a:p>
          <a:p>
            <a:pPr eaLnBrk="1" hangingPunct="1"/>
            <a:r>
              <a:rPr lang="sr-Cyrl-CS" altLang="ko-KR" dirty="0" smtClean="0"/>
              <a:t>Индикације за лечење:</a:t>
            </a:r>
          </a:p>
          <a:p>
            <a:pPr lvl="1"/>
            <a:r>
              <a:rPr lang="sr-Cyrl-CS" altLang="ko-KR" dirty="0" smtClean="0"/>
              <a:t>без познатог узрока, хронично стање, праћена фобијама, опсесивно-компулзивним поремећајем или паничним атацима, омета нормално функционисање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650" y="485800"/>
            <a:ext cx="7772400" cy="1143000"/>
          </a:xfrm>
        </p:spPr>
        <p:txBody>
          <a:bodyPr/>
          <a:lstStyle/>
          <a:p>
            <a:r>
              <a:rPr lang="sr-Cyrl-RS" dirty="0" smtClean="0"/>
              <a:t>Терапијски приступ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1904578"/>
            <a:ext cx="7772400" cy="4476750"/>
          </a:xfrm>
        </p:spPr>
        <p:txBody>
          <a:bodyPr/>
          <a:lstStyle/>
          <a:p>
            <a:pPr lvl="1" eaLnBrk="1" hangingPunct="1"/>
            <a:endParaRPr lang="sr-Cyrl-RS" sz="2400" dirty="0" smtClean="0"/>
          </a:p>
          <a:p>
            <a:r>
              <a:rPr lang="sr-Cyrl-RS" sz="2800" dirty="0" smtClean="0"/>
              <a:t>Лекови сами по себи НЕЋЕ излечити анксиозне поремећаје</a:t>
            </a:r>
          </a:p>
          <a:p>
            <a:r>
              <a:rPr lang="sr-Cyrl-RS" sz="2800" dirty="0" smtClean="0"/>
              <a:t>Циљеви</a:t>
            </a:r>
          </a:p>
          <a:p>
            <a:pPr lvl="1"/>
            <a:r>
              <a:rPr lang="sr-Cyrl-RS" sz="2400" dirty="0" smtClean="0"/>
              <a:t>ублажити, смањити озбиљност и трајање симптома</a:t>
            </a:r>
          </a:p>
          <a:p>
            <a:pPr lvl="1"/>
            <a:r>
              <a:rPr lang="sr-Cyrl-RS" sz="2400" dirty="0" smtClean="0"/>
              <a:t>постићи ремисију</a:t>
            </a:r>
          </a:p>
          <a:p>
            <a:pPr lvl="1"/>
            <a:r>
              <a:rPr lang="sr-Cyrl-RS" sz="2400" dirty="0" smtClean="0"/>
              <a:t>спречити понављање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Нефармаколошки приступ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3238"/>
            <a:ext cx="8496943" cy="4476750"/>
          </a:xfrm>
        </p:spPr>
        <p:txBody>
          <a:bodyPr/>
          <a:lstStyle/>
          <a:p>
            <a:r>
              <a:rPr lang="sr-Cyrl-RS" dirty="0" smtClean="0"/>
              <a:t>Психо-едукација (управљање стресом, режим спавања итд.),</a:t>
            </a:r>
          </a:p>
          <a:p>
            <a:r>
              <a:rPr lang="sr-Cyrl-RS" dirty="0" smtClean="0"/>
              <a:t>Краткорочно саветовање</a:t>
            </a:r>
          </a:p>
          <a:p>
            <a:r>
              <a:rPr lang="sr-Cyrl-RS" dirty="0" smtClean="0"/>
              <a:t>Психотерапија (најчешће когнитивна бихевиорална терапија; </a:t>
            </a:r>
            <a:r>
              <a:rPr lang="en-US" dirty="0" smtClean="0"/>
              <a:t>CBT</a:t>
            </a:r>
            <a:r>
              <a:rPr lang="sr-Cyrl-RS" dirty="0" smtClean="0"/>
              <a:t>),</a:t>
            </a:r>
          </a:p>
          <a:p>
            <a:r>
              <a:rPr lang="sr-Cyrl-RS" dirty="0" smtClean="0"/>
              <a:t>Медитација</a:t>
            </a:r>
            <a:r>
              <a:rPr lang="sr-Latn-RS" dirty="0" smtClean="0"/>
              <a:t>, </a:t>
            </a:r>
            <a:endParaRPr lang="sr-Cyrl-RS" dirty="0" smtClean="0"/>
          </a:p>
          <a:p>
            <a:r>
              <a:rPr lang="sr-Cyrl-RS" dirty="0" smtClean="0"/>
              <a:t>Физичка активност (120 мин недељно или 10.000 корака дневно)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Фармаколошки приступ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антидепресиви: пароксетин</a:t>
            </a:r>
            <a:r>
              <a:rPr lang="en-US" dirty="0" smtClean="0"/>
              <a:t>, </a:t>
            </a:r>
            <a:r>
              <a:rPr lang="sr-Cyrl-RS" dirty="0" smtClean="0"/>
              <a:t>есциталопрам</a:t>
            </a:r>
            <a:r>
              <a:rPr lang="en-US" dirty="0" smtClean="0"/>
              <a:t>, </a:t>
            </a:r>
            <a:r>
              <a:rPr lang="sr-Cyrl-RS" dirty="0" smtClean="0"/>
              <a:t>циталопрам</a:t>
            </a:r>
            <a:r>
              <a:rPr lang="en-US" dirty="0" smtClean="0"/>
              <a:t>, </a:t>
            </a:r>
            <a:r>
              <a:rPr lang="sr-Cyrl-RS" dirty="0" smtClean="0"/>
              <a:t>серталин</a:t>
            </a:r>
            <a:r>
              <a:rPr lang="en-US" dirty="0" smtClean="0"/>
              <a:t>, </a:t>
            </a:r>
            <a:r>
              <a:rPr lang="sr-Cyrl-RS" dirty="0" smtClean="0"/>
              <a:t>флуоксетин, венлафаксин</a:t>
            </a:r>
            <a:r>
              <a:rPr lang="en-US" dirty="0" smtClean="0"/>
              <a:t> 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sr-Cyrl-RS" dirty="0" smtClean="0"/>
              <a:t>дулоксетин</a:t>
            </a:r>
          </a:p>
          <a:p>
            <a:r>
              <a:rPr lang="sr-Cyrl-RS" dirty="0" smtClean="0"/>
              <a:t>б</a:t>
            </a:r>
            <a:r>
              <a:rPr lang="sr-Latn-CS" dirty="0" smtClean="0"/>
              <a:t>ензодиазепини</a:t>
            </a:r>
            <a:endParaRPr lang="sr-Cyrl-CS" dirty="0" smtClean="0"/>
          </a:p>
          <a:p>
            <a:r>
              <a:rPr lang="sr-Latn-CS" dirty="0" smtClean="0"/>
              <a:t>5ХТ</a:t>
            </a:r>
            <a:r>
              <a:rPr lang="sr-Latn-CS" baseline="-25000" dirty="0" smtClean="0"/>
              <a:t>1а</a:t>
            </a:r>
            <a:r>
              <a:rPr lang="sr-Latn-CS" dirty="0" smtClean="0"/>
              <a:t> агонисти</a:t>
            </a:r>
            <a:r>
              <a:rPr lang="sr-Cyrl-RS" dirty="0" smtClean="0"/>
              <a:t>: буспирон</a:t>
            </a:r>
          </a:p>
          <a:p>
            <a:r>
              <a:rPr lang="sr-Cyrl-RS" dirty="0" smtClean="0"/>
              <a:t>прегабалин</a:t>
            </a:r>
          </a:p>
          <a:p>
            <a:r>
              <a:rPr lang="sr-Cyrl-CS" dirty="0" smtClean="0"/>
              <a:t>б</a:t>
            </a:r>
            <a:r>
              <a:rPr lang="sr-Latn-CS" dirty="0" smtClean="0"/>
              <a:t>арбитурати</a:t>
            </a:r>
            <a:r>
              <a:rPr lang="sr-Cyrl-CS" dirty="0" smtClean="0"/>
              <a:t>, </a:t>
            </a:r>
            <a:r>
              <a:rPr lang="el-GR" dirty="0" smtClean="0">
                <a:cs typeface="Arial" pitchFamily="34" charset="0"/>
              </a:rPr>
              <a:t>β </a:t>
            </a:r>
            <a:r>
              <a:rPr lang="sr-Latn-CS" dirty="0" smtClean="0"/>
              <a:t>блокатори</a:t>
            </a:r>
            <a:endParaRPr lang="sr-Cyrl-R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Bluepr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3061</TotalTime>
  <Words>1963</Words>
  <Application>Microsoft Office PowerPoint</Application>
  <PresentationFormat>On-screen Show (4:3)</PresentationFormat>
  <Paragraphs>432</Paragraphs>
  <Slides>45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Blueprint</vt:lpstr>
      <vt:lpstr>Седативи, анксиолитици и хипнотици Анестетици и миорелаксанси</vt:lpstr>
      <vt:lpstr>Забринутост     Анксиозност</vt:lpstr>
      <vt:lpstr> Страх                 Анксиозност  </vt:lpstr>
      <vt:lpstr>Анксиозност – класификација</vt:lpstr>
      <vt:lpstr>Лекови- секундарни анксиозни поремећај </vt:lpstr>
      <vt:lpstr>АНКСИОЗНОСТ</vt:lpstr>
      <vt:lpstr>Терапијски приступ</vt:lpstr>
      <vt:lpstr>Нефармаколошки приступ</vt:lpstr>
      <vt:lpstr>Фармаколошки приступ</vt:lpstr>
      <vt:lpstr>Несаница</vt:lpstr>
      <vt:lpstr>БЕНЗОДИАЗЕПИНИ</vt:lpstr>
      <vt:lpstr>Бензодиазепини – индикације</vt:lpstr>
      <vt:lpstr>Бензодиазепини - фармакокинетика</vt:lpstr>
      <vt:lpstr>Бензодиазепини – нежељена дејства</vt:lpstr>
      <vt:lpstr>Бензодиазепини - упозорења</vt:lpstr>
      <vt:lpstr>Бензодиазепини – принципи примене</vt:lpstr>
      <vt:lpstr>БУСПИРОН</vt:lpstr>
      <vt:lpstr>БАРБИТУРАТИ</vt:lpstr>
      <vt:lpstr>Барбитурати – нежељена дејства</vt:lpstr>
      <vt:lpstr>“Z”- лекови ЗОЛПИДЕМ И ЗАЛЕПЛОН и ЕЗОПИКЛОН </vt:lpstr>
      <vt:lpstr>“Z”- лекови</vt:lpstr>
      <vt:lpstr>ЛОКАЛНА АНЕСТЕЗИЈА</vt:lpstr>
      <vt:lpstr>ЛОКАЛНА АНЕСТЕЗИЈА</vt:lpstr>
      <vt:lpstr>Локални анестетици</vt:lpstr>
      <vt:lpstr>ОПШТА АНЕСТЕЗИЈА</vt:lpstr>
      <vt:lpstr>Општа анестезија  - циљеви -</vt:lpstr>
      <vt:lpstr>Општи анестетици-механизам дејства</vt:lpstr>
      <vt:lpstr>Општа анестезија</vt:lpstr>
      <vt:lpstr>ОПШТИ ИНХАЛАЦИОНИ АНЕСТЕТИЦИ</vt:lpstr>
      <vt:lpstr>ОПШТА ИНХАЛАЦИОНА АНЕСТЕЗИЈА</vt:lpstr>
      <vt:lpstr>Општа инхалациона анестезија</vt:lpstr>
      <vt:lpstr>Општа инхалациона анестезија</vt:lpstr>
      <vt:lpstr>Општа инхалациона анестезија</vt:lpstr>
      <vt:lpstr>Општа инхалациона анестезија</vt:lpstr>
      <vt:lpstr>ОПШТА ИНТРАВЕНСКА АНЕСТЕЗИЈА</vt:lpstr>
      <vt:lpstr>Општа интравенска анестезија</vt:lpstr>
      <vt:lpstr>Општа интравенска анестезија</vt:lpstr>
      <vt:lpstr>Општа интравенска анестезија</vt:lpstr>
      <vt:lpstr>Општа интравенска анестезија</vt:lpstr>
      <vt:lpstr>МИОРЕЛАКСАНСИ</vt:lpstr>
      <vt:lpstr>Неуромишићни блокатори                                   - механизам деловања -</vt:lpstr>
      <vt:lpstr>Неуромишићни блокатори                                   - фармакокинетика -</vt:lpstr>
      <vt:lpstr>Неуромишићни блокатори                                   - фармакодинамика -</vt:lpstr>
      <vt:lpstr>Неуромишићни блокатори                                     - индикације/нежељена дејства/контраиндикације -</vt:lpstr>
      <vt:lpstr>Спазмолитици 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Windows User</cp:lastModifiedBy>
  <cp:revision>211</cp:revision>
  <dcterms:created xsi:type="dcterms:W3CDTF">2003-08-03T14:03:03Z</dcterms:created>
  <dcterms:modified xsi:type="dcterms:W3CDTF">2020-02-09T23:13:05Z</dcterms:modified>
</cp:coreProperties>
</file>